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2.xml" ContentType="application/vnd.openxmlformats-officedocument.presentationml.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85"/>
  </p:notesMasterIdLst>
  <p:sldIdLst>
    <p:sldId id="546" r:id="rId2"/>
    <p:sldId id="258" r:id="rId3"/>
    <p:sldId id="528" r:id="rId4"/>
    <p:sldId id="547" r:id="rId5"/>
    <p:sldId id="527" r:id="rId6"/>
    <p:sldId id="530" r:id="rId7"/>
    <p:sldId id="561" r:id="rId8"/>
    <p:sldId id="461" r:id="rId9"/>
    <p:sldId id="549" r:id="rId10"/>
    <p:sldId id="550" r:id="rId11"/>
    <p:sldId id="347" r:id="rId12"/>
    <p:sldId id="348" r:id="rId13"/>
    <p:sldId id="343" r:id="rId14"/>
    <p:sldId id="553" r:id="rId15"/>
    <p:sldId id="295" r:id="rId16"/>
    <p:sldId id="318" r:id="rId17"/>
    <p:sldId id="275" r:id="rId18"/>
    <p:sldId id="332" r:id="rId19"/>
    <p:sldId id="346" r:id="rId20"/>
    <p:sldId id="344" r:id="rId21"/>
    <p:sldId id="554" r:id="rId22"/>
    <p:sldId id="391" r:id="rId23"/>
    <p:sldId id="410" r:id="rId24"/>
    <p:sldId id="266" r:id="rId25"/>
    <p:sldId id="320" r:id="rId26"/>
    <p:sldId id="392" r:id="rId27"/>
    <p:sldId id="337" r:id="rId28"/>
    <p:sldId id="413" r:id="rId29"/>
    <p:sldId id="414" r:id="rId30"/>
    <p:sldId id="415" r:id="rId31"/>
    <p:sldId id="342" r:id="rId32"/>
    <p:sldId id="338" r:id="rId33"/>
    <p:sldId id="399" r:id="rId34"/>
    <p:sldId id="407" r:id="rId35"/>
    <p:sldId id="401" r:id="rId36"/>
    <p:sldId id="417" r:id="rId37"/>
    <p:sldId id="394" r:id="rId38"/>
    <p:sldId id="395" r:id="rId39"/>
    <p:sldId id="562" r:id="rId40"/>
    <p:sldId id="418" r:id="rId41"/>
    <p:sldId id="419" r:id="rId42"/>
    <p:sldId id="555" r:id="rId43"/>
    <p:sldId id="397" r:id="rId44"/>
    <p:sldId id="422" r:id="rId45"/>
    <p:sldId id="421" r:id="rId46"/>
    <p:sldId id="380" r:id="rId47"/>
    <p:sldId id="375" r:id="rId48"/>
    <p:sldId id="376" r:id="rId49"/>
    <p:sldId id="558" r:id="rId50"/>
    <p:sldId id="556" r:id="rId51"/>
    <p:sldId id="352" r:id="rId52"/>
    <p:sldId id="353" r:id="rId53"/>
    <p:sldId id="354" r:id="rId54"/>
    <p:sldId id="387" r:id="rId55"/>
    <p:sldId id="361" r:id="rId56"/>
    <p:sldId id="373" r:id="rId57"/>
    <p:sldId id="374" r:id="rId58"/>
    <p:sldId id="389" r:id="rId59"/>
    <p:sldId id="368" r:id="rId60"/>
    <p:sldId id="563" r:id="rId61"/>
    <p:sldId id="364" r:id="rId62"/>
    <p:sldId id="300" r:id="rId63"/>
    <p:sldId id="378" r:id="rId64"/>
    <p:sldId id="384" r:id="rId65"/>
    <p:sldId id="385" r:id="rId66"/>
    <p:sldId id="383" r:id="rId67"/>
    <p:sldId id="382" r:id="rId68"/>
    <p:sldId id="386" r:id="rId69"/>
    <p:sldId id="324" r:id="rId70"/>
    <p:sldId id="325" r:id="rId71"/>
    <p:sldId id="327" r:id="rId72"/>
    <p:sldId id="289" r:id="rId73"/>
    <p:sldId id="557" r:id="rId74"/>
    <p:sldId id="404" r:id="rId75"/>
    <p:sldId id="402" r:id="rId76"/>
    <p:sldId id="329" r:id="rId77"/>
    <p:sldId id="559" r:id="rId78"/>
    <p:sldId id="328" r:id="rId79"/>
    <p:sldId id="416" r:id="rId80"/>
    <p:sldId id="560" r:id="rId81"/>
    <p:sldId id="411" r:id="rId82"/>
    <p:sldId id="262" r:id="rId83"/>
    <p:sldId id="358"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D05458-F1A2-F145-A52E-CDCA7FBD3388}">
          <p14:sldIdLst>
            <p14:sldId id="546"/>
            <p14:sldId id="258"/>
            <p14:sldId id="528"/>
            <p14:sldId id="547"/>
            <p14:sldId id="527"/>
            <p14:sldId id="530"/>
            <p14:sldId id="561"/>
            <p14:sldId id="461"/>
            <p14:sldId id="549"/>
            <p14:sldId id="550"/>
            <p14:sldId id="347"/>
            <p14:sldId id="348"/>
            <p14:sldId id="343"/>
            <p14:sldId id="553"/>
            <p14:sldId id="295"/>
            <p14:sldId id="318"/>
            <p14:sldId id="275"/>
            <p14:sldId id="332"/>
            <p14:sldId id="346"/>
            <p14:sldId id="344"/>
            <p14:sldId id="554"/>
            <p14:sldId id="391"/>
            <p14:sldId id="410"/>
            <p14:sldId id="266"/>
            <p14:sldId id="320"/>
            <p14:sldId id="392"/>
            <p14:sldId id="337"/>
            <p14:sldId id="413"/>
            <p14:sldId id="414"/>
            <p14:sldId id="415"/>
            <p14:sldId id="342"/>
            <p14:sldId id="338"/>
            <p14:sldId id="399"/>
            <p14:sldId id="407"/>
            <p14:sldId id="401"/>
            <p14:sldId id="417"/>
            <p14:sldId id="394"/>
            <p14:sldId id="395"/>
            <p14:sldId id="562"/>
            <p14:sldId id="418"/>
            <p14:sldId id="419"/>
            <p14:sldId id="555"/>
            <p14:sldId id="397"/>
            <p14:sldId id="422"/>
            <p14:sldId id="421"/>
            <p14:sldId id="380"/>
            <p14:sldId id="375"/>
            <p14:sldId id="376"/>
            <p14:sldId id="558"/>
            <p14:sldId id="556"/>
            <p14:sldId id="352"/>
            <p14:sldId id="353"/>
            <p14:sldId id="354"/>
            <p14:sldId id="387"/>
          </p14:sldIdLst>
        </p14:section>
        <p14:section name="New regulations" id="{357A89D3-60E9-884A-AE65-F44BA90DF82B}">
          <p14:sldIdLst>
            <p14:sldId id="361"/>
            <p14:sldId id="373"/>
            <p14:sldId id="374"/>
            <p14:sldId id="389"/>
            <p14:sldId id="368"/>
            <p14:sldId id="563"/>
            <p14:sldId id="364"/>
            <p14:sldId id="300"/>
            <p14:sldId id="378"/>
            <p14:sldId id="384"/>
            <p14:sldId id="385"/>
            <p14:sldId id="383"/>
            <p14:sldId id="382"/>
            <p14:sldId id="386"/>
            <p14:sldId id="324"/>
            <p14:sldId id="325"/>
            <p14:sldId id="327"/>
            <p14:sldId id="289"/>
            <p14:sldId id="557"/>
            <p14:sldId id="404"/>
            <p14:sldId id="402"/>
            <p14:sldId id="329"/>
            <p14:sldId id="559"/>
            <p14:sldId id="328"/>
            <p14:sldId id="416"/>
            <p14:sldId id="560"/>
            <p14:sldId id="411"/>
            <p14:sldId id="262"/>
            <p14:sldId id="358"/>
          </p14:sldIdLst>
        </p14:section>
      </p14:sectionLst>
    </p:ext>
    <p:ext uri="{EFAFB233-063F-42B5-8137-9DF3F51BA10A}">
      <p15:sldGuideLst xmlns:p15="http://schemas.microsoft.com/office/powerpoint/2012/main">
        <p15:guide id="1" orient="horz" pos="2160">
          <p15:clr>
            <a:srgbClr val="A4A3A4"/>
          </p15:clr>
        </p15:guide>
        <p15:guide id="2" pos="2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 id="2" name="Ortiz Vega, Nicole" initials="OVN" lastIdx="1" clrIdx="1"/>
  <p:cmAuthor id="3" name="Jessyka Rosado" initials="JR" lastIdx="1" clrIdx="2">
    <p:extLst>
      <p:ext uri="{19B8F6BF-5375-455C-9EA6-DF929625EA0E}">
        <p15:presenceInfo xmlns:p15="http://schemas.microsoft.com/office/powerpoint/2012/main" userId="S::jessyka.rosado@upr.edu::85d67262-c0ab-44df-ae76-376b2824a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C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2"/>
    <p:restoredTop sz="92907" autoAdjust="0"/>
  </p:normalViewPr>
  <p:slideViewPr>
    <p:cSldViewPr snapToGrid="0" snapToObjects="1">
      <p:cViewPr varScale="1">
        <p:scale>
          <a:sx n="191" d="100"/>
          <a:sy n="191" d="100"/>
        </p:scale>
        <p:origin x="544" y="184"/>
      </p:cViewPr>
      <p:guideLst>
        <p:guide orient="horz" pos="2160"/>
        <p:guide pos="290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6T14:35:07.300" idx="1">
    <p:pos x="10" y="31"/>
    <p:text>Mention that EAC member Dr. Robert Williams passed away May 13, 2020.</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11-10T10:18:39.238" idx="1">
    <p:pos x="2969" y="3573"/>
    <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image" Target="../media/image17.emf"/></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image" Target="../media/image17.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4F6A96-4B20-41CF-BF57-57CA02CF74F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F7A69C-DFAF-4C9D-852E-2CE7F3B23484}">
      <dgm:prSet/>
      <dgm:spPr/>
      <dgm:t>
        <a:bodyPr/>
        <a:lstStyle/>
        <a:p>
          <a:pPr>
            <a:lnSpc>
              <a:spcPct val="100000"/>
            </a:lnSpc>
          </a:pPr>
          <a:r>
            <a:rPr lang="en-US" b="1"/>
            <a:t>Specific Aim 1</a:t>
          </a:r>
          <a:r>
            <a:rPr lang="en-US"/>
            <a:t>: Implement a structured mentoring program for the DRPP investigators  </a:t>
          </a:r>
        </a:p>
      </dgm:t>
    </dgm:pt>
    <dgm:pt modelId="{CF021775-02F4-40C6-B8B4-B87CB1B922C2}" type="parTrans" cxnId="{9B2491B7-EF85-435F-B533-4C59C5FAB246}">
      <dgm:prSet/>
      <dgm:spPr/>
      <dgm:t>
        <a:bodyPr/>
        <a:lstStyle/>
        <a:p>
          <a:endParaRPr lang="en-US"/>
        </a:p>
      </dgm:t>
    </dgm:pt>
    <dgm:pt modelId="{5D0617F6-0952-4F32-9D72-4BC3C345A501}" type="sibTrans" cxnId="{9B2491B7-EF85-435F-B533-4C59C5FAB246}">
      <dgm:prSet/>
      <dgm:spPr/>
      <dgm:t>
        <a:bodyPr/>
        <a:lstStyle/>
        <a:p>
          <a:endParaRPr lang="en-US"/>
        </a:p>
      </dgm:t>
    </dgm:pt>
    <dgm:pt modelId="{13636F77-9C85-4375-A3D7-1E5DAEEF5552}">
      <dgm:prSet/>
      <dgm:spPr/>
      <dgm:t>
        <a:bodyPr/>
        <a:lstStyle/>
        <a:p>
          <a:pPr>
            <a:lnSpc>
              <a:spcPct val="100000"/>
            </a:lnSpc>
          </a:pPr>
          <a:r>
            <a:rPr lang="en-US" b="1"/>
            <a:t>Specific Aim 2</a:t>
          </a:r>
          <a:r>
            <a:rPr lang="en-US"/>
            <a:t>: Provide research support to promising investigators </a:t>
          </a:r>
        </a:p>
      </dgm:t>
    </dgm:pt>
    <dgm:pt modelId="{1CA9FF72-BD66-4946-8208-35A65DF4BD72}" type="parTrans" cxnId="{39CE7F85-9C10-4766-B60D-B13584585301}">
      <dgm:prSet/>
      <dgm:spPr/>
      <dgm:t>
        <a:bodyPr/>
        <a:lstStyle/>
        <a:p>
          <a:endParaRPr lang="en-US"/>
        </a:p>
      </dgm:t>
    </dgm:pt>
    <dgm:pt modelId="{347A2F27-70CE-400A-A634-D17B3AD08957}" type="sibTrans" cxnId="{39CE7F85-9C10-4766-B60D-B13584585301}">
      <dgm:prSet/>
      <dgm:spPr/>
      <dgm:t>
        <a:bodyPr/>
        <a:lstStyle/>
        <a:p>
          <a:endParaRPr lang="en-US"/>
        </a:p>
      </dgm:t>
    </dgm:pt>
    <dgm:pt modelId="{FF609B01-B46F-4C7D-90EE-0A9BD242CA3F}">
      <dgm:prSet/>
      <dgm:spPr/>
      <dgm:t>
        <a:bodyPr/>
        <a:lstStyle/>
        <a:p>
          <a:pPr>
            <a:lnSpc>
              <a:spcPct val="100000"/>
            </a:lnSpc>
          </a:pPr>
          <a:r>
            <a:rPr lang="en-US" b="1"/>
            <a:t>Specific Aim 3</a:t>
          </a:r>
          <a:r>
            <a:rPr lang="en-US"/>
            <a:t>: Enhance the research infrastructure of the PUIs and reinforce access to core facilities </a:t>
          </a:r>
        </a:p>
      </dgm:t>
    </dgm:pt>
    <dgm:pt modelId="{319C3F6D-2D01-4829-8448-31D0E572114B}" type="parTrans" cxnId="{EC7CF838-9744-4658-A9F6-C2B9DA05E56A}">
      <dgm:prSet/>
      <dgm:spPr/>
      <dgm:t>
        <a:bodyPr/>
        <a:lstStyle/>
        <a:p>
          <a:endParaRPr lang="en-US"/>
        </a:p>
      </dgm:t>
    </dgm:pt>
    <dgm:pt modelId="{A3371BB3-2E3B-4E21-B013-1837B0D86B9C}" type="sibTrans" cxnId="{EC7CF838-9744-4658-A9F6-C2B9DA05E56A}">
      <dgm:prSet/>
      <dgm:spPr/>
      <dgm:t>
        <a:bodyPr/>
        <a:lstStyle/>
        <a:p>
          <a:endParaRPr lang="en-US"/>
        </a:p>
      </dgm:t>
    </dgm:pt>
    <dgm:pt modelId="{494C5F0A-0714-472A-95F9-CC096F040F46}" type="pres">
      <dgm:prSet presAssocID="{724F6A96-4B20-41CF-BF57-57CA02CF74F3}" presName="root" presStyleCnt="0">
        <dgm:presLayoutVars>
          <dgm:dir/>
          <dgm:resizeHandles val="exact"/>
        </dgm:presLayoutVars>
      </dgm:prSet>
      <dgm:spPr/>
    </dgm:pt>
    <dgm:pt modelId="{2F6440E0-5720-461F-BC45-24D61B8A5620}" type="pres">
      <dgm:prSet presAssocID="{01F7A69C-DFAF-4C9D-852E-2CE7F3B23484}" presName="compNode" presStyleCnt="0"/>
      <dgm:spPr/>
    </dgm:pt>
    <dgm:pt modelId="{304F420D-753A-416E-86DA-7922984CC5B3}" type="pres">
      <dgm:prSet presAssocID="{01F7A69C-DFAF-4C9D-852E-2CE7F3B23484}" presName="bgRect" presStyleLbl="bgShp" presStyleIdx="0" presStyleCnt="3"/>
      <dgm:spPr/>
    </dgm:pt>
    <dgm:pt modelId="{A3477225-E60C-4505-94AC-7294CC44804D}" type="pres">
      <dgm:prSet presAssocID="{01F7A69C-DFAF-4C9D-852E-2CE7F3B23484}" presName="iconRect" presStyleLbl="node1" presStyleIdx="0" presStyleCnt="3"/>
      <dgm:spPr>
        <a:blipFill rotWithShape="1">
          <a:blip xmlns:r="http://schemas.openxmlformats.org/officeDocument/2006/relationships" r:embed="rId1"/>
          <a:srcRect/>
          <a:stretch>
            <a:fillRect l="-2000" r="-2000"/>
          </a:stretch>
        </a:blipFill>
      </dgm:spPr>
    </dgm:pt>
    <dgm:pt modelId="{37AE471C-D12A-4399-A8AC-6D9D19A5493F}" type="pres">
      <dgm:prSet presAssocID="{01F7A69C-DFAF-4C9D-852E-2CE7F3B23484}" presName="spaceRect" presStyleCnt="0"/>
      <dgm:spPr/>
    </dgm:pt>
    <dgm:pt modelId="{2BAC8B17-80E5-4DBC-9257-F33F36E53FFF}" type="pres">
      <dgm:prSet presAssocID="{01F7A69C-DFAF-4C9D-852E-2CE7F3B23484}" presName="parTx" presStyleLbl="revTx" presStyleIdx="0" presStyleCnt="3">
        <dgm:presLayoutVars>
          <dgm:chMax val="0"/>
          <dgm:chPref val="0"/>
        </dgm:presLayoutVars>
      </dgm:prSet>
      <dgm:spPr/>
    </dgm:pt>
    <dgm:pt modelId="{364F6587-E4D9-4451-9560-45FA63EF4A3E}" type="pres">
      <dgm:prSet presAssocID="{5D0617F6-0952-4F32-9D72-4BC3C345A501}" presName="sibTrans" presStyleCnt="0"/>
      <dgm:spPr/>
    </dgm:pt>
    <dgm:pt modelId="{8E531A84-3D71-477C-8C99-A63B05EFEDE6}" type="pres">
      <dgm:prSet presAssocID="{13636F77-9C85-4375-A3D7-1E5DAEEF5552}" presName="compNode" presStyleCnt="0"/>
      <dgm:spPr/>
    </dgm:pt>
    <dgm:pt modelId="{99425BBB-E058-48BE-AA48-99561C6857F8}" type="pres">
      <dgm:prSet presAssocID="{13636F77-9C85-4375-A3D7-1E5DAEEF5552}" presName="bgRect" presStyleLbl="bgShp" presStyleIdx="1" presStyleCnt="3"/>
      <dgm:spPr/>
    </dgm:pt>
    <dgm:pt modelId="{ABC18D83-1451-4B4E-9579-504C534F4225}" type="pres">
      <dgm:prSet presAssocID="{13636F77-9C85-4375-A3D7-1E5DAEEF5552}" presName="iconRect" presStyleLbl="node1" presStyleIdx="1" presStyleCnt="3"/>
      <dgm:spPr>
        <a:blipFill rotWithShape="1">
          <a:blip xmlns:r="http://schemas.openxmlformats.org/officeDocument/2006/relationships" r:embed="rId2"/>
          <a:srcRect/>
          <a:stretch>
            <a:fillRect t="-7000" b="-7000"/>
          </a:stretch>
        </a:blipFill>
      </dgm:spPr>
      <dgm:extLst>
        <a:ext uri="{E40237B7-FDA0-4F09-8148-C483321AD2D9}">
          <dgm14:cNvPr xmlns:dgm14="http://schemas.microsoft.com/office/drawing/2010/diagram" id="0" name="" descr="Diana"/>
        </a:ext>
      </dgm:extLst>
    </dgm:pt>
    <dgm:pt modelId="{AF9B39FE-6358-45E5-A5C8-82440F78FFEF}" type="pres">
      <dgm:prSet presAssocID="{13636F77-9C85-4375-A3D7-1E5DAEEF5552}" presName="spaceRect" presStyleCnt="0"/>
      <dgm:spPr/>
    </dgm:pt>
    <dgm:pt modelId="{11B8FBBD-6848-4729-AD13-A388335910F4}" type="pres">
      <dgm:prSet presAssocID="{13636F77-9C85-4375-A3D7-1E5DAEEF5552}" presName="parTx" presStyleLbl="revTx" presStyleIdx="1" presStyleCnt="3">
        <dgm:presLayoutVars>
          <dgm:chMax val="0"/>
          <dgm:chPref val="0"/>
        </dgm:presLayoutVars>
      </dgm:prSet>
      <dgm:spPr/>
    </dgm:pt>
    <dgm:pt modelId="{62ED3CFB-34BC-47E3-9563-0DDFE809CAE1}" type="pres">
      <dgm:prSet presAssocID="{347A2F27-70CE-400A-A634-D17B3AD08957}" presName="sibTrans" presStyleCnt="0"/>
      <dgm:spPr/>
    </dgm:pt>
    <dgm:pt modelId="{5BDDC6F2-BBE7-4F19-8F6C-38598D5CED37}" type="pres">
      <dgm:prSet presAssocID="{FF609B01-B46F-4C7D-90EE-0A9BD242CA3F}" presName="compNode" presStyleCnt="0"/>
      <dgm:spPr/>
    </dgm:pt>
    <dgm:pt modelId="{A6265581-56F3-4406-B2D4-D3E9E6F09262}" type="pres">
      <dgm:prSet presAssocID="{FF609B01-B46F-4C7D-90EE-0A9BD242CA3F}" presName="bgRect" presStyleLbl="bgShp" presStyleIdx="2" presStyleCnt="3"/>
      <dgm:spPr/>
    </dgm:pt>
    <dgm:pt modelId="{C9EF43D7-BA4E-4C10-A191-380542BE37C8}" type="pres">
      <dgm:prSet presAssocID="{FF609B01-B46F-4C7D-90EE-0A9BD242CA3F}" presName="iconRect" presStyleLbl="node1" presStyleIdx="2" presStyleCnt="3"/>
      <dgm:spPr>
        <a:blipFill rotWithShape="1">
          <a:blip xmlns:r="http://schemas.openxmlformats.org/officeDocument/2006/relationships" r:embed="rId3"/>
          <a:srcRect/>
          <a:stretch>
            <a:fillRect t="-2000" b="-2000"/>
          </a:stretch>
        </a:blipFill>
      </dgm:spPr>
    </dgm:pt>
    <dgm:pt modelId="{1606FE9A-73CC-4949-B8EA-14BACA93F254}" type="pres">
      <dgm:prSet presAssocID="{FF609B01-B46F-4C7D-90EE-0A9BD242CA3F}" presName="spaceRect" presStyleCnt="0"/>
      <dgm:spPr/>
    </dgm:pt>
    <dgm:pt modelId="{05A7AD9D-D74F-431F-9EA6-E372EF49AF3C}" type="pres">
      <dgm:prSet presAssocID="{FF609B01-B46F-4C7D-90EE-0A9BD242CA3F}" presName="parTx" presStyleLbl="revTx" presStyleIdx="2" presStyleCnt="3">
        <dgm:presLayoutVars>
          <dgm:chMax val="0"/>
          <dgm:chPref val="0"/>
        </dgm:presLayoutVars>
      </dgm:prSet>
      <dgm:spPr/>
    </dgm:pt>
  </dgm:ptLst>
  <dgm:cxnLst>
    <dgm:cxn modelId="{E07DE435-2B35-44A3-9094-276F2B9F4AF5}" type="presOf" srcId="{13636F77-9C85-4375-A3D7-1E5DAEEF5552}" destId="{11B8FBBD-6848-4729-AD13-A388335910F4}" srcOrd="0" destOrd="0" presId="urn:microsoft.com/office/officeart/2018/2/layout/IconVerticalSolidList"/>
    <dgm:cxn modelId="{F9AD7436-730F-4EA8-904B-D637F428AD46}" type="presOf" srcId="{FF609B01-B46F-4C7D-90EE-0A9BD242CA3F}" destId="{05A7AD9D-D74F-431F-9EA6-E372EF49AF3C}" srcOrd="0" destOrd="0" presId="urn:microsoft.com/office/officeart/2018/2/layout/IconVerticalSolidList"/>
    <dgm:cxn modelId="{EC7CF838-9744-4658-A9F6-C2B9DA05E56A}" srcId="{724F6A96-4B20-41CF-BF57-57CA02CF74F3}" destId="{FF609B01-B46F-4C7D-90EE-0A9BD242CA3F}" srcOrd="2" destOrd="0" parTransId="{319C3F6D-2D01-4829-8448-31D0E572114B}" sibTransId="{A3371BB3-2E3B-4E21-B013-1837B0D86B9C}"/>
    <dgm:cxn modelId="{39CE7F85-9C10-4766-B60D-B13584585301}" srcId="{724F6A96-4B20-41CF-BF57-57CA02CF74F3}" destId="{13636F77-9C85-4375-A3D7-1E5DAEEF5552}" srcOrd="1" destOrd="0" parTransId="{1CA9FF72-BD66-4946-8208-35A65DF4BD72}" sibTransId="{347A2F27-70CE-400A-A634-D17B3AD08957}"/>
    <dgm:cxn modelId="{9B2491B7-EF85-435F-B533-4C59C5FAB246}" srcId="{724F6A96-4B20-41CF-BF57-57CA02CF74F3}" destId="{01F7A69C-DFAF-4C9D-852E-2CE7F3B23484}" srcOrd="0" destOrd="0" parTransId="{CF021775-02F4-40C6-B8B4-B87CB1B922C2}" sibTransId="{5D0617F6-0952-4F32-9D72-4BC3C345A501}"/>
    <dgm:cxn modelId="{017224B8-81A0-402E-B054-D6CFA3368D93}" type="presOf" srcId="{724F6A96-4B20-41CF-BF57-57CA02CF74F3}" destId="{494C5F0A-0714-472A-95F9-CC096F040F46}" srcOrd="0" destOrd="0" presId="urn:microsoft.com/office/officeart/2018/2/layout/IconVerticalSolidList"/>
    <dgm:cxn modelId="{6C7EBED2-7FC7-492F-9BDA-391739366EC5}" type="presOf" srcId="{01F7A69C-DFAF-4C9D-852E-2CE7F3B23484}" destId="{2BAC8B17-80E5-4DBC-9257-F33F36E53FFF}" srcOrd="0" destOrd="0" presId="urn:microsoft.com/office/officeart/2018/2/layout/IconVerticalSolidList"/>
    <dgm:cxn modelId="{BC8CB7A6-36D1-42D2-BFFF-16C1FEE7982C}" type="presParOf" srcId="{494C5F0A-0714-472A-95F9-CC096F040F46}" destId="{2F6440E0-5720-461F-BC45-24D61B8A5620}" srcOrd="0" destOrd="0" presId="urn:microsoft.com/office/officeart/2018/2/layout/IconVerticalSolidList"/>
    <dgm:cxn modelId="{CA2C65FC-9803-4B73-9FC6-A7BF730B9D7C}" type="presParOf" srcId="{2F6440E0-5720-461F-BC45-24D61B8A5620}" destId="{304F420D-753A-416E-86DA-7922984CC5B3}" srcOrd="0" destOrd="0" presId="urn:microsoft.com/office/officeart/2018/2/layout/IconVerticalSolidList"/>
    <dgm:cxn modelId="{B155D255-65BD-4B78-B069-B9C5525898B9}" type="presParOf" srcId="{2F6440E0-5720-461F-BC45-24D61B8A5620}" destId="{A3477225-E60C-4505-94AC-7294CC44804D}" srcOrd="1" destOrd="0" presId="urn:microsoft.com/office/officeart/2018/2/layout/IconVerticalSolidList"/>
    <dgm:cxn modelId="{F06C19BC-1C6C-4200-AE25-53AEB0631E34}" type="presParOf" srcId="{2F6440E0-5720-461F-BC45-24D61B8A5620}" destId="{37AE471C-D12A-4399-A8AC-6D9D19A5493F}" srcOrd="2" destOrd="0" presId="urn:microsoft.com/office/officeart/2018/2/layout/IconVerticalSolidList"/>
    <dgm:cxn modelId="{148A9365-B36F-44A3-A723-8DFB867149E0}" type="presParOf" srcId="{2F6440E0-5720-461F-BC45-24D61B8A5620}" destId="{2BAC8B17-80E5-4DBC-9257-F33F36E53FFF}" srcOrd="3" destOrd="0" presId="urn:microsoft.com/office/officeart/2018/2/layout/IconVerticalSolidList"/>
    <dgm:cxn modelId="{9B9E44D7-B532-4305-BB0C-EB801E537AF9}" type="presParOf" srcId="{494C5F0A-0714-472A-95F9-CC096F040F46}" destId="{364F6587-E4D9-4451-9560-45FA63EF4A3E}" srcOrd="1" destOrd="0" presId="urn:microsoft.com/office/officeart/2018/2/layout/IconVerticalSolidList"/>
    <dgm:cxn modelId="{1287D66C-D417-4AE7-B9B7-219F6631AD9C}" type="presParOf" srcId="{494C5F0A-0714-472A-95F9-CC096F040F46}" destId="{8E531A84-3D71-477C-8C99-A63B05EFEDE6}" srcOrd="2" destOrd="0" presId="urn:microsoft.com/office/officeart/2018/2/layout/IconVerticalSolidList"/>
    <dgm:cxn modelId="{3DB71A35-E1B4-467F-8F45-720F8E79377B}" type="presParOf" srcId="{8E531A84-3D71-477C-8C99-A63B05EFEDE6}" destId="{99425BBB-E058-48BE-AA48-99561C6857F8}" srcOrd="0" destOrd="0" presId="urn:microsoft.com/office/officeart/2018/2/layout/IconVerticalSolidList"/>
    <dgm:cxn modelId="{E5C186F9-309F-4DDA-9CBE-BEB917DB7809}" type="presParOf" srcId="{8E531A84-3D71-477C-8C99-A63B05EFEDE6}" destId="{ABC18D83-1451-4B4E-9579-504C534F4225}" srcOrd="1" destOrd="0" presId="urn:microsoft.com/office/officeart/2018/2/layout/IconVerticalSolidList"/>
    <dgm:cxn modelId="{97B98199-AB28-407B-A96F-A38D5DDDF16F}" type="presParOf" srcId="{8E531A84-3D71-477C-8C99-A63B05EFEDE6}" destId="{AF9B39FE-6358-45E5-A5C8-82440F78FFEF}" srcOrd="2" destOrd="0" presId="urn:microsoft.com/office/officeart/2018/2/layout/IconVerticalSolidList"/>
    <dgm:cxn modelId="{266B217F-2EE6-44BA-853D-EBF812786065}" type="presParOf" srcId="{8E531A84-3D71-477C-8C99-A63B05EFEDE6}" destId="{11B8FBBD-6848-4729-AD13-A388335910F4}" srcOrd="3" destOrd="0" presId="urn:microsoft.com/office/officeart/2018/2/layout/IconVerticalSolidList"/>
    <dgm:cxn modelId="{45DC1525-42B8-4788-AE0A-CC28519402D7}" type="presParOf" srcId="{494C5F0A-0714-472A-95F9-CC096F040F46}" destId="{62ED3CFB-34BC-47E3-9563-0DDFE809CAE1}" srcOrd="3" destOrd="0" presId="urn:microsoft.com/office/officeart/2018/2/layout/IconVerticalSolidList"/>
    <dgm:cxn modelId="{F52D13EE-543E-48C4-9075-76BB5B69A9AC}" type="presParOf" srcId="{494C5F0A-0714-472A-95F9-CC096F040F46}" destId="{5BDDC6F2-BBE7-4F19-8F6C-38598D5CED37}" srcOrd="4" destOrd="0" presId="urn:microsoft.com/office/officeart/2018/2/layout/IconVerticalSolidList"/>
    <dgm:cxn modelId="{9D7249D0-187F-4267-AC20-0563F59E80A9}" type="presParOf" srcId="{5BDDC6F2-BBE7-4F19-8F6C-38598D5CED37}" destId="{A6265581-56F3-4406-B2D4-D3E9E6F09262}" srcOrd="0" destOrd="0" presId="urn:microsoft.com/office/officeart/2018/2/layout/IconVerticalSolidList"/>
    <dgm:cxn modelId="{53E3CF8B-08E4-4E1A-9615-031BF00AC178}" type="presParOf" srcId="{5BDDC6F2-BBE7-4F19-8F6C-38598D5CED37}" destId="{C9EF43D7-BA4E-4C10-A191-380542BE37C8}" srcOrd="1" destOrd="0" presId="urn:microsoft.com/office/officeart/2018/2/layout/IconVerticalSolidList"/>
    <dgm:cxn modelId="{6B22FEF9-D3C1-46F1-B582-9012A764257D}" type="presParOf" srcId="{5BDDC6F2-BBE7-4F19-8F6C-38598D5CED37}" destId="{1606FE9A-73CC-4949-B8EA-14BACA93F254}" srcOrd="2" destOrd="0" presId="urn:microsoft.com/office/officeart/2018/2/layout/IconVerticalSolidList"/>
    <dgm:cxn modelId="{CB369690-903F-4F24-85D4-BB66638F549E}" type="presParOf" srcId="{5BDDC6F2-BBE7-4F19-8F6C-38598D5CED37}" destId="{05A7AD9D-D74F-431F-9EA6-E372EF49AF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28C2FD-9293-40A6-8EF5-3147597BA5A3}" type="doc">
      <dgm:prSet loTypeId="urn:microsoft.com/office/officeart/2005/8/layout/cycle6" loCatId="cycle" qsTypeId="urn:microsoft.com/office/officeart/2005/8/quickstyle/simple2" qsCatId="simple" csTypeId="urn:microsoft.com/office/officeart/2005/8/colors/accent1_1" csCatId="accent1" phldr="1"/>
      <dgm:spPr/>
      <dgm:t>
        <a:bodyPr/>
        <a:lstStyle/>
        <a:p>
          <a:endParaRPr lang="en-US"/>
        </a:p>
      </dgm:t>
    </dgm:pt>
    <dgm:pt modelId="{498C4DCC-5F56-4EF5-BE06-C6AFF35DEBB9}">
      <dgm:prSet phldrT="[Text]" custT="1"/>
      <dgm:spPr/>
      <dgm:t>
        <a:bodyPr/>
        <a:lstStyle/>
        <a:p>
          <a:r>
            <a:rPr lang="en-US" sz="1800" b="1" dirty="0" err="1">
              <a:effectLst>
                <a:outerShdw blurRad="38100" dist="38100" dir="2700000" algn="tl">
                  <a:srgbClr val="000000">
                    <a:alpha val="43137"/>
                  </a:srgbClr>
                </a:outerShdw>
              </a:effectLst>
              <a:latin typeface="DIN Alternate" panose="020B0500000000000000" pitchFamily="34" charset="77"/>
            </a:rPr>
            <a:t>ChEMTox</a:t>
          </a:r>
          <a:endParaRPr lang="en-US" sz="1800" b="1" dirty="0">
            <a:effectLst>
              <a:outerShdw blurRad="38100" dist="38100" dir="2700000" algn="tl">
                <a:srgbClr val="000000">
                  <a:alpha val="43137"/>
                </a:srgbClr>
              </a:outerShdw>
            </a:effectLst>
            <a:latin typeface="DIN Alternate" panose="020B0500000000000000" pitchFamily="34" charset="77"/>
          </a:endParaRPr>
        </a:p>
        <a:p>
          <a:r>
            <a:rPr lang="en-US" sz="1800" b="1" dirty="0">
              <a:effectLst>
                <a:outerShdw blurRad="38100" dist="38100" dir="2700000" algn="tl">
                  <a:srgbClr val="000000">
                    <a:alpha val="43137"/>
                  </a:srgbClr>
                </a:outerShdw>
              </a:effectLst>
              <a:latin typeface="DIN Alternate" panose="020B0500000000000000" pitchFamily="34" charset="77"/>
            </a:rPr>
            <a:t>Biotesting</a:t>
          </a:r>
        </a:p>
      </dgm:t>
    </dgm:pt>
    <dgm:pt modelId="{1BAE79B2-3CFC-4995-A866-0594601FABF5}" type="parTrans" cxnId="{9A463B1A-51E7-4B4A-83A9-C0BBFF65877D}">
      <dgm:prSet/>
      <dgm:spPr/>
      <dgm:t>
        <a:bodyPr/>
        <a:lstStyle/>
        <a:p>
          <a:endParaRPr lang="en-US" b="1">
            <a:latin typeface="DIN Alternate" panose="020B0500000000000000" pitchFamily="34" charset="77"/>
          </a:endParaRPr>
        </a:p>
      </dgm:t>
    </dgm:pt>
    <dgm:pt modelId="{EB3FE90F-8843-4171-BACC-AF444A2FE9FE}" type="sibTrans" cxnId="{9A463B1A-51E7-4B4A-83A9-C0BBFF65877D}">
      <dgm:prSet/>
      <dgm:spPr/>
      <dgm:t>
        <a:bodyPr/>
        <a:lstStyle/>
        <a:p>
          <a:endParaRPr lang="en-US" b="1">
            <a:latin typeface="DIN Alternate" panose="020B0500000000000000" pitchFamily="34" charset="77"/>
          </a:endParaRPr>
        </a:p>
      </dgm:t>
    </dgm:pt>
    <dgm:pt modelId="{9B7AA0A6-EBDF-488C-965B-B027953B4351}">
      <dgm:prSet phldrT="[Text]" custT="1"/>
      <dgm:spPr/>
      <dgm:t>
        <a:bodyPr/>
        <a:lstStyle/>
        <a:p>
          <a:r>
            <a:rPr lang="en-US" sz="1800" b="1" dirty="0">
              <a:effectLst>
                <a:outerShdw blurRad="38100" dist="38100" dir="2700000" algn="tl">
                  <a:srgbClr val="000000">
                    <a:alpha val="43137"/>
                  </a:srgbClr>
                </a:outerShdw>
              </a:effectLst>
              <a:latin typeface="DIN Alternate" panose="020B0500000000000000" pitchFamily="34" charset="77"/>
            </a:rPr>
            <a:t>Metabolomics</a:t>
          </a:r>
        </a:p>
      </dgm:t>
    </dgm:pt>
    <dgm:pt modelId="{D6689881-B1C5-42CF-B56C-D262694FC12C}" type="parTrans" cxnId="{D9E87AEE-B190-4170-BD02-2146263F831F}">
      <dgm:prSet/>
      <dgm:spPr/>
      <dgm:t>
        <a:bodyPr/>
        <a:lstStyle/>
        <a:p>
          <a:endParaRPr lang="en-US" b="1">
            <a:latin typeface="DIN Alternate" panose="020B0500000000000000" pitchFamily="34" charset="77"/>
          </a:endParaRPr>
        </a:p>
      </dgm:t>
    </dgm:pt>
    <dgm:pt modelId="{E1615FBC-56A3-4E00-8F14-E42D7F232F1A}" type="sibTrans" cxnId="{D9E87AEE-B190-4170-BD02-2146263F831F}">
      <dgm:prSet/>
      <dgm:spPr/>
      <dgm:t>
        <a:bodyPr/>
        <a:lstStyle/>
        <a:p>
          <a:endParaRPr lang="en-US" b="1">
            <a:latin typeface="DIN Alternate" panose="020B0500000000000000" pitchFamily="34" charset="77"/>
          </a:endParaRPr>
        </a:p>
      </dgm:t>
    </dgm:pt>
    <dgm:pt modelId="{F596B562-D8B7-4EB7-B56E-7EFC7E530AE6}">
      <dgm:prSet phldrT="[Text]" custT="1"/>
      <dgm:spPr/>
      <dgm:t>
        <a:bodyPr/>
        <a:lstStyle/>
        <a:p>
          <a:r>
            <a:rPr lang="en-US" sz="1800" b="1" dirty="0">
              <a:effectLst>
                <a:outerShdw blurRad="38100" dist="38100" dir="2700000" algn="tl">
                  <a:srgbClr val="000000">
                    <a:alpha val="43137"/>
                  </a:srgbClr>
                </a:outerShdw>
              </a:effectLst>
              <a:latin typeface="DIN Alternate" panose="020B0500000000000000" pitchFamily="34" charset="77"/>
            </a:rPr>
            <a:t>Human Genetics and Genomics</a:t>
          </a:r>
        </a:p>
      </dgm:t>
    </dgm:pt>
    <dgm:pt modelId="{67FB1E25-EDD9-482A-8D2A-F8D9E0F29718}" type="parTrans" cxnId="{5BAA8380-655A-4365-90D8-390E4F635E41}">
      <dgm:prSet/>
      <dgm:spPr/>
      <dgm:t>
        <a:bodyPr/>
        <a:lstStyle/>
        <a:p>
          <a:endParaRPr lang="en-US" b="1">
            <a:latin typeface="DIN Alternate" panose="020B0500000000000000" pitchFamily="34" charset="77"/>
          </a:endParaRPr>
        </a:p>
      </dgm:t>
    </dgm:pt>
    <dgm:pt modelId="{C70D999D-A8D5-4AB8-B398-5656AF83108C}" type="sibTrans" cxnId="{5BAA8380-655A-4365-90D8-390E4F635E41}">
      <dgm:prSet/>
      <dgm:spPr/>
      <dgm:t>
        <a:bodyPr/>
        <a:lstStyle/>
        <a:p>
          <a:endParaRPr lang="en-US" b="1">
            <a:latin typeface="DIN Alternate" panose="020B0500000000000000" pitchFamily="34" charset="77"/>
          </a:endParaRPr>
        </a:p>
      </dgm:t>
    </dgm:pt>
    <dgm:pt modelId="{348877A3-E244-46E5-8E66-572E3CC32B76}">
      <dgm:prSet phldrT="[Text]" custT="1"/>
      <dgm:spPr/>
      <dgm:t>
        <a:bodyPr/>
        <a:lstStyle/>
        <a:p>
          <a:r>
            <a:rPr lang="en-US" sz="1800" b="1" dirty="0">
              <a:effectLst>
                <a:outerShdw blurRad="38100" dist="38100" dir="2700000" algn="tl">
                  <a:srgbClr val="000000">
                    <a:alpha val="43137"/>
                  </a:srgbClr>
                </a:outerShdw>
              </a:effectLst>
              <a:latin typeface="DIN Alternate" panose="020B0500000000000000" pitchFamily="34" charset="77"/>
            </a:rPr>
            <a:t>Sequencing Genomic Facility</a:t>
          </a:r>
        </a:p>
      </dgm:t>
    </dgm:pt>
    <dgm:pt modelId="{31B75836-C9EE-4598-977C-3DCDFE6BDCBF}" type="parTrans" cxnId="{5417172C-1A8D-457F-8D6B-B96A5E703D97}">
      <dgm:prSet/>
      <dgm:spPr/>
      <dgm:t>
        <a:bodyPr/>
        <a:lstStyle/>
        <a:p>
          <a:endParaRPr lang="en-US" b="1">
            <a:latin typeface="DIN Alternate" panose="020B0500000000000000" pitchFamily="34" charset="77"/>
          </a:endParaRPr>
        </a:p>
      </dgm:t>
    </dgm:pt>
    <dgm:pt modelId="{76C35744-D82D-463B-A86E-B7D946741E23}" type="sibTrans" cxnId="{5417172C-1A8D-457F-8D6B-B96A5E703D97}">
      <dgm:prSet/>
      <dgm:spPr/>
      <dgm:t>
        <a:bodyPr/>
        <a:lstStyle/>
        <a:p>
          <a:endParaRPr lang="en-US" b="1">
            <a:latin typeface="DIN Alternate" panose="020B0500000000000000" pitchFamily="34" charset="77"/>
          </a:endParaRPr>
        </a:p>
      </dgm:t>
    </dgm:pt>
    <dgm:pt modelId="{B57BBDDD-347D-433B-B493-C89533CBB888}">
      <dgm:prSet phldrT="[Text]" custT="1"/>
      <dgm:spPr/>
      <dgm:t>
        <a:bodyPr/>
        <a:lstStyle/>
        <a:p>
          <a:r>
            <a:rPr lang="en-US" sz="1800" b="1" dirty="0">
              <a:effectLst>
                <a:outerShdw blurRad="38100" dist="38100" dir="2700000" algn="tl">
                  <a:srgbClr val="000000">
                    <a:alpha val="43137"/>
                  </a:srgbClr>
                </a:outerShdw>
              </a:effectLst>
              <a:latin typeface="DIN Alternate" panose="020B0500000000000000" pitchFamily="34" charset="77"/>
            </a:rPr>
            <a:t> Translational Proteomics</a:t>
          </a:r>
        </a:p>
      </dgm:t>
    </dgm:pt>
    <dgm:pt modelId="{3C043C11-0D1A-49DF-AD7C-ED9A9E0C17C0}" type="parTrans" cxnId="{352EFD3B-3B3D-4953-8810-25E1E44DE584}">
      <dgm:prSet/>
      <dgm:spPr/>
      <dgm:t>
        <a:bodyPr/>
        <a:lstStyle/>
        <a:p>
          <a:endParaRPr lang="en-US" b="1">
            <a:latin typeface="DIN Alternate" panose="020B0500000000000000" pitchFamily="34" charset="77"/>
          </a:endParaRPr>
        </a:p>
      </dgm:t>
    </dgm:pt>
    <dgm:pt modelId="{0B66524D-34CC-47A8-9DA2-DE39E58BAA34}" type="sibTrans" cxnId="{352EFD3B-3B3D-4953-8810-25E1E44DE584}">
      <dgm:prSet/>
      <dgm:spPr/>
      <dgm:t>
        <a:bodyPr/>
        <a:lstStyle/>
        <a:p>
          <a:endParaRPr lang="en-US" b="1">
            <a:latin typeface="DIN Alternate" panose="020B0500000000000000" pitchFamily="34" charset="77"/>
          </a:endParaRPr>
        </a:p>
      </dgm:t>
    </dgm:pt>
    <dgm:pt modelId="{24C04A72-1A82-0446-93CC-8A41B80F35EB}" type="pres">
      <dgm:prSet presAssocID="{4428C2FD-9293-40A6-8EF5-3147597BA5A3}" presName="cycle" presStyleCnt="0">
        <dgm:presLayoutVars>
          <dgm:dir/>
          <dgm:resizeHandles val="exact"/>
        </dgm:presLayoutVars>
      </dgm:prSet>
      <dgm:spPr/>
    </dgm:pt>
    <dgm:pt modelId="{3666FAA3-967D-CD4D-AD92-7D89340962B7}" type="pres">
      <dgm:prSet presAssocID="{498C4DCC-5F56-4EF5-BE06-C6AFF35DEBB9}" presName="node" presStyleLbl="node1" presStyleIdx="0" presStyleCnt="5">
        <dgm:presLayoutVars>
          <dgm:bulletEnabled val="1"/>
        </dgm:presLayoutVars>
      </dgm:prSet>
      <dgm:spPr/>
    </dgm:pt>
    <dgm:pt modelId="{E52C7484-4170-914E-B945-6C93AE700502}" type="pres">
      <dgm:prSet presAssocID="{498C4DCC-5F56-4EF5-BE06-C6AFF35DEBB9}" presName="spNode" presStyleCnt="0"/>
      <dgm:spPr/>
    </dgm:pt>
    <dgm:pt modelId="{547F3461-7068-E54A-BEA6-58B9A64BF81E}" type="pres">
      <dgm:prSet presAssocID="{EB3FE90F-8843-4171-BACC-AF444A2FE9FE}" presName="sibTrans" presStyleLbl="sibTrans1D1" presStyleIdx="0" presStyleCnt="5"/>
      <dgm:spPr/>
    </dgm:pt>
    <dgm:pt modelId="{D2BAE431-E771-5D4B-BC0C-08C884555A7E}" type="pres">
      <dgm:prSet presAssocID="{9B7AA0A6-EBDF-488C-965B-B027953B4351}" presName="node" presStyleLbl="node1" presStyleIdx="1" presStyleCnt="5" custScaleX="116642">
        <dgm:presLayoutVars>
          <dgm:bulletEnabled val="1"/>
        </dgm:presLayoutVars>
      </dgm:prSet>
      <dgm:spPr/>
    </dgm:pt>
    <dgm:pt modelId="{43478916-AE56-D142-9870-6680E14E0A11}" type="pres">
      <dgm:prSet presAssocID="{9B7AA0A6-EBDF-488C-965B-B027953B4351}" presName="spNode" presStyleCnt="0"/>
      <dgm:spPr/>
    </dgm:pt>
    <dgm:pt modelId="{44647DF3-9BA6-B74F-9EE5-8B579BB1BF36}" type="pres">
      <dgm:prSet presAssocID="{E1615FBC-56A3-4E00-8F14-E42D7F232F1A}" presName="sibTrans" presStyleLbl="sibTrans1D1" presStyleIdx="1" presStyleCnt="5"/>
      <dgm:spPr/>
    </dgm:pt>
    <dgm:pt modelId="{14F078CF-4723-0441-BD62-B9F244CA0AE9}" type="pres">
      <dgm:prSet presAssocID="{F596B562-D8B7-4EB7-B56E-7EFC7E530AE6}" presName="node" presStyleLbl="node1" presStyleIdx="2" presStyleCnt="5" custScaleY="114885">
        <dgm:presLayoutVars>
          <dgm:bulletEnabled val="1"/>
        </dgm:presLayoutVars>
      </dgm:prSet>
      <dgm:spPr/>
    </dgm:pt>
    <dgm:pt modelId="{2459B43A-AD15-9A47-99F9-12968E668926}" type="pres">
      <dgm:prSet presAssocID="{F596B562-D8B7-4EB7-B56E-7EFC7E530AE6}" presName="spNode" presStyleCnt="0"/>
      <dgm:spPr/>
    </dgm:pt>
    <dgm:pt modelId="{81A8171C-2DC7-BD4E-9E18-390323C082B1}" type="pres">
      <dgm:prSet presAssocID="{C70D999D-A8D5-4AB8-B398-5656AF83108C}" presName="sibTrans" presStyleLbl="sibTrans1D1" presStyleIdx="2" presStyleCnt="5"/>
      <dgm:spPr/>
    </dgm:pt>
    <dgm:pt modelId="{B801A4D4-6F76-5F45-A681-1D1EE324B211}" type="pres">
      <dgm:prSet presAssocID="{348877A3-E244-46E5-8E66-572E3CC32B76}" presName="node" presStyleLbl="node1" presStyleIdx="3" presStyleCnt="5" custScaleX="123373">
        <dgm:presLayoutVars>
          <dgm:bulletEnabled val="1"/>
        </dgm:presLayoutVars>
      </dgm:prSet>
      <dgm:spPr/>
    </dgm:pt>
    <dgm:pt modelId="{4D535789-4033-2549-B942-55FA861D9725}" type="pres">
      <dgm:prSet presAssocID="{348877A3-E244-46E5-8E66-572E3CC32B76}" presName="spNode" presStyleCnt="0"/>
      <dgm:spPr/>
    </dgm:pt>
    <dgm:pt modelId="{349804CB-8CDE-7246-982D-2AEA4F7E546A}" type="pres">
      <dgm:prSet presAssocID="{76C35744-D82D-463B-A86E-B7D946741E23}" presName="sibTrans" presStyleLbl="sibTrans1D1" presStyleIdx="3" presStyleCnt="5"/>
      <dgm:spPr/>
    </dgm:pt>
    <dgm:pt modelId="{04927F3B-A876-6C41-A65B-59A7A3F7BE3B}" type="pres">
      <dgm:prSet presAssocID="{B57BBDDD-347D-433B-B493-C89533CBB888}" presName="node" presStyleLbl="node1" presStyleIdx="4" presStyleCnt="5" custScaleX="122237">
        <dgm:presLayoutVars>
          <dgm:bulletEnabled val="1"/>
        </dgm:presLayoutVars>
      </dgm:prSet>
      <dgm:spPr/>
    </dgm:pt>
    <dgm:pt modelId="{DF0E2CAA-E99F-8D49-907E-0F54F931DA63}" type="pres">
      <dgm:prSet presAssocID="{B57BBDDD-347D-433B-B493-C89533CBB888}" presName="spNode" presStyleCnt="0"/>
      <dgm:spPr/>
    </dgm:pt>
    <dgm:pt modelId="{5118463C-005F-4841-90B7-4BD7D9CE9C0D}" type="pres">
      <dgm:prSet presAssocID="{0B66524D-34CC-47A8-9DA2-DE39E58BAA34}" presName="sibTrans" presStyleLbl="sibTrans1D1" presStyleIdx="4" presStyleCnt="5"/>
      <dgm:spPr/>
    </dgm:pt>
  </dgm:ptLst>
  <dgm:cxnLst>
    <dgm:cxn modelId="{8A50E010-C24C-5F42-97AF-C7AF4DD5D854}" type="presOf" srcId="{C70D999D-A8D5-4AB8-B398-5656AF83108C}" destId="{81A8171C-2DC7-BD4E-9E18-390323C082B1}" srcOrd="0" destOrd="0" presId="urn:microsoft.com/office/officeart/2005/8/layout/cycle6"/>
    <dgm:cxn modelId="{9A463B1A-51E7-4B4A-83A9-C0BBFF65877D}" srcId="{4428C2FD-9293-40A6-8EF5-3147597BA5A3}" destId="{498C4DCC-5F56-4EF5-BE06-C6AFF35DEBB9}" srcOrd="0" destOrd="0" parTransId="{1BAE79B2-3CFC-4995-A866-0594601FABF5}" sibTransId="{EB3FE90F-8843-4171-BACC-AF444A2FE9FE}"/>
    <dgm:cxn modelId="{5417172C-1A8D-457F-8D6B-B96A5E703D97}" srcId="{4428C2FD-9293-40A6-8EF5-3147597BA5A3}" destId="{348877A3-E244-46E5-8E66-572E3CC32B76}" srcOrd="3" destOrd="0" parTransId="{31B75836-C9EE-4598-977C-3DCDFE6BDCBF}" sibTransId="{76C35744-D82D-463B-A86E-B7D946741E23}"/>
    <dgm:cxn modelId="{907C5C31-36A3-514E-8980-C2B7E047F053}" type="presOf" srcId="{9B7AA0A6-EBDF-488C-965B-B027953B4351}" destId="{D2BAE431-E771-5D4B-BC0C-08C884555A7E}" srcOrd="0" destOrd="0" presId="urn:microsoft.com/office/officeart/2005/8/layout/cycle6"/>
    <dgm:cxn modelId="{22A78432-28DB-9A45-BA28-1F357A88E065}" type="presOf" srcId="{EB3FE90F-8843-4171-BACC-AF444A2FE9FE}" destId="{547F3461-7068-E54A-BEA6-58B9A64BF81E}" srcOrd="0" destOrd="0" presId="urn:microsoft.com/office/officeart/2005/8/layout/cycle6"/>
    <dgm:cxn modelId="{352EFD3B-3B3D-4953-8810-25E1E44DE584}" srcId="{4428C2FD-9293-40A6-8EF5-3147597BA5A3}" destId="{B57BBDDD-347D-433B-B493-C89533CBB888}" srcOrd="4" destOrd="0" parTransId="{3C043C11-0D1A-49DF-AD7C-ED9A9E0C17C0}" sibTransId="{0B66524D-34CC-47A8-9DA2-DE39E58BAA34}"/>
    <dgm:cxn modelId="{EC4ACC42-D5B0-B14D-B9FA-8AEBF8C21521}" type="presOf" srcId="{4428C2FD-9293-40A6-8EF5-3147597BA5A3}" destId="{24C04A72-1A82-0446-93CC-8A41B80F35EB}" srcOrd="0" destOrd="0" presId="urn:microsoft.com/office/officeart/2005/8/layout/cycle6"/>
    <dgm:cxn modelId="{8995605A-3C2A-944B-A5AA-B232EF14BF53}" type="presOf" srcId="{E1615FBC-56A3-4E00-8F14-E42D7F232F1A}" destId="{44647DF3-9BA6-B74F-9EE5-8B579BB1BF36}" srcOrd="0" destOrd="0" presId="urn:microsoft.com/office/officeart/2005/8/layout/cycle6"/>
    <dgm:cxn modelId="{958FCC5A-87A8-CF40-B1BD-DA6BA41C3CCB}" type="presOf" srcId="{0B66524D-34CC-47A8-9DA2-DE39E58BAA34}" destId="{5118463C-005F-4841-90B7-4BD7D9CE9C0D}" srcOrd="0" destOrd="0" presId="urn:microsoft.com/office/officeart/2005/8/layout/cycle6"/>
    <dgm:cxn modelId="{95AC7680-FE47-114D-8E70-1A20F4359530}" type="presOf" srcId="{76C35744-D82D-463B-A86E-B7D946741E23}" destId="{349804CB-8CDE-7246-982D-2AEA4F7E546A}" srcOrd="0" destOrd="0" presId="urn:microsoft.com/office/officeart/2005/8/layout/cycle6"/>
    <dgm:cxn modelId="{5BAA8380-655A-4365-90D8-390E4F635E41}" srcId="{4428C2FD-9293-40A6-8EF5-3147597BA5A3}" destId="{F596B562-D8B7-4EB7-B56E-7EFC7E530AE6}" srcOrd="2" destOrd="0" parTransId="{67FB1E25-EDD9-482A-8D2A-F8D9E0F29718}" sibTransId="{C70D999D-A8D5-4AB8-B398-5656AF83108C}"/>
    <dgm:cxn modelId="{4D794082-9BF6-BE44-B407-8D66A2448616}" type="presOf" srcId="{B57BBDDD-347D-433B-B493-C89533CBB888}" destId="{04927F3B-A876-6C41-A65B-59A7A3F7BE3B}" srcOrd="0" destOrd="0" presId="urn:microsoft.com/office/officeart/2005/8/layout/cycle6"/>
    <dgm:cxn modelId="{1A048E93-2274-6E46-B59D-FE1CB685053B}" type="presOf" srcId="{F596B562-D8B7-4EB7-B56E-7EFC7E530AE6}" destId="{14F078CF-4723-0441-BD62-B9F244CA0AE9}" srcOrd="0" destOrd="0" presId="urn:microsoft.com/office/officeart/2005/8/layout/cycle6"/>
    <dgm:cxn modelId="{E82FD3A6-1DDB-B242-AED5-726EDBB314C9}" type="presOf" srcId="{498C4DCC-5F56-4EF5-BE06-C6AFF35DEBB9}" destId="{3666FAA3-967D-CD4D-AD92-7D89340962B7}" srcOrd="0" destOrd="0" presId="urn:microsoft.com/office/officeart/2005/8/layout/cycle6"/>
    <dgm:cxn modelId="{D9E87AEE-B190-4170-BD02-2146263F831F}" srcId="{4428C2FD-9293-40A6-8EF5-3147597BA5A3}" destId="{9B7AA0A6-EBDF-488C-965B-B027953B4351}" srcOrd="1" destOrd="0" parTransId="{D6689881-B1C5-42CF-B56C-D262694FC12C}" sibTransId="{E1615FBC-56A3-4E00-8F14-E42D7F232F1A}"/>
    <dgm:cxn modelId="{87FA58FA-897D-8342-BFD8-392112A9A533}" type="presOf" srcId="{348877A3-E244-46E5-8E66-572E3CC32B76}" destId="{B801A4D4-6F76-5F45-A681-1D1EE324B211}" srcOrd="0" destOrd="0" presId="urn:microsoft.com/office/officeart/2005/8/layout/cycle6"/>
    <dgm:cxn modelId="{9C22CE10-6EF7-F54E-B4AA-56883B82A7FE}" type="presParOf" srcId="{24C04A72-1A82-0446-93CC-8A41B80F35EB}" destId="{3666FAA3-967D-CD4D-AD92-7D89340962B7}" srcOrd="0" destOrd="0" presId="urn:microsoft.com/office/officeart/2005/8/layout/cycle6"/>
    <dgm:cxn modelId="{BAA20E34-A5B1-0245-8303-9211B26948F9}" type="presParOf" srcId="{24C04A72-1A82-0446-93CC-8A41B80F35EB}" destId="{E52C7484-4170-914E-B945-6C93AE700502}" srcOrd="1" destOrd="0" presId="urn:microsoft.com/office/officeart/2005/8/layout/cycle6"/>
    <dgm:cxn modelId="{6FAE8BC7-CA89-0145-A46E-F92B1965D1AF}" type="presParOf" srcId="{24C04A72-1A82-0446-93CC-8A41B80F35EB}" destId="{547F3461-7068-E54A-BEA6-58B9A64BF81E}" srcOrd="2" destOrd="0" presId="urn:microsoft.com/office/officeart/2005/8/layout/cycle6"/>
    <dgm:cxn modelId="{C3F66D77-4E06-9F42-9C24-D0AA54F1F431}" type="presParOf" srcId="{24C04A72-1A82-0446-93CC-8A41B80F35EB}" destId="{D2BAE431-E771-5D4B-BC0C-08C884555A7E}" srcOrd="3" destOrd="0" presId="urn:microsoft.com/office/officeart/2005/8/layout/cycle6"/>
    <dgm:cxn modelId="{9B29B6C5-04B6-9C4D-A34B-87015D7F35A5}" type="presParOf" srcId="{24C04A72-1A82-0446-93CC-8A41B80F35EB}" destId="{43478916-AE56-D142-9870-6680E14E0A11}" srcOrd="4" destOrd="0" presId="urn:microsoft.com/office/officeart/2005/8/layout/cycle6"/>
    <dgm:cxn modelId="{F5FA28B7-1CD3-0148-852E-AAC8ED052934}" type="presParOf" srcId="{24C04A72-1A82-0446-93CC-8A41B80F35EB}" destId="{44647DF3-9BA6-B74F-9EE5-8B579BB1BF36}" srcOrd="5" destOrd="0" presId="urn:microsoft.com/office/officeart/2005/8/layout/cycle6"/>
    <dgm:cxn modelId="{C5F8DC14-6275-6B4F-A82C-9445905EE906}" type="presParOf" srcId="{24C04A72-1A82-0446-93CC-8A41B80F35EB}" destId="{14F078CF-4723-0441-BD62-B9F244CA0AE9}" srcOrd="6" destOrd="0" presId="urn:microsoft.com/office/officeart/2005/8/layout/cycle6"/>
    <dgm:cxn modelId="{16F9EC2E-ACDD-AE47-B746-2C96EB2EE92F}" type="presParOf" srcId="{24C04A72-1A82-0446-93CC-8A41B80F35EB}" destId="{2459B43A-AD15-9A47-99F9-12968E668926}" srcOrd="7" destOrd="0" presId="urn:microsoft.com/office/officeart/2005/8/layout/cycle6"/>
    <dgm:cxn modelId="{4A72EF02-90BC-3C40-8281-9372B4A261FA}" type="presParOf" srcId="{24C04A72-1A82-0446-93CC-8A41B80F35EB}" destId="{81A8171C-2DC7-BD4E-9E18-390323C082B1}" srcOrd="8" destOrd="0" presId="urn:microsoft.com/office/officeart/2005/8/layout/cycle6"/>
    <dgm:cxn modelId="{FCF6BF1A-B832-374F-89C5-64B37400A09C}" type="presParOf" srcId="{24C04A72-1A82-0446-93CC-8A41B80F35EB}" destId="{B801A4D4-6F76-5F45-A681-1D1EE324B211}" srcOrd="9" destOrd="0" presId="urn:microsoft.com/office/officeart/2005/8/layout/cycle6"/>
    <dgm:cxn modelId="{6434983D-02A9-5E4A-A0AB-181970BBB60C}" type="presParOf" srcId="{24C04A72-1A82-0446-93CC-8A41B80F35EB}" destId="{4D535789-4033-2549-B942-55FA861D9725}" srcOrd="10" destOrd="0" presId="urn:microsoft.com/office/officeart/2005/8/layout/cycle6"/>
    <dgm:cxn modelId="{D697EE9B-DB05-B549-AC71-777299E91575}" type="presParOf" srcId="{24C04A72-1A82-0446-93CC-8A41B80F35EB}" destId="{349804CB-8CDE-7246-982D-2AEA4F7E546A}" srcOrd="11" destOrd="0" presId="urn:microsoft.com/office/officeart/2005/8/layout/cycle6"/>
    <dgm:cxn modelId="{15D1C04B-9567-8A4F-9D2C-35089E764006}" type="presParOf" srcId="{24C04A72-1A82-0446-93CC-8A41B80F35EB}" destId="{04927F3B-A876-6C41-A65B-59A7A3F7BE3B}" srcOrd="12" destOrd="0" presId="urn:microsoft.com/office/officeart/2005/8/layout/cycle6"/>
    <dgm:cxn modelId="{A28C2B7A-3CCD-094B-AC4F-0A1A00FFC38F}" type="presParOf" srcId="{24C04A72-1A82-0446-93CC-8A41B80F35EB}" destId="{DF0E2CAA-E99F-8D49-907E-0F54F931DA63}" srcOrd="13" destOrd="0" presId="urn:microsoft.com/office/officeart/2005/8/layout/cycle6"/>
    <dgm:cxn modelId="{BABCC4E5-E535-CB43-9513-459C86FE0C2B}" type="presParOf" srcId="{24C04A72-1A82-0446-93CC-8A41B80F35EB}" destId="{5118463C-005F-4841-90B7-4BD7D9CE9C0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1E7578-C1A3-47F0-8CED-605F170E142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8706E26-9B6A-45D6-AAEA-72BB43EF83A7}">
      <dgm:prSet/>
      <dgm:spPr/>
      <dgm:t>
        <a:bodyPr/>
        <a:lstStyle/>
        <a:p>
          <a:r>
            <a:rPr lang="en-US" b="1"/>
            <a:t>Significance</a:t>
          </a:r>
          <a:endParaRPr lang="en-US"/>
        </a:p>
      </dgm:t>
    </dgm:pt>
    <dgm:pt modelId="{BDD2BBCE-F332-49B3-84AF-3EAB82E24C11}" type="parTrans" cxnId="{3050EF6E-847B-48F0-84A7-BDE30079AE8D}">
      <dgm:prSet/>
      <dgm:spPr/>
      <dgm:t>
        <a:bodyPr/>
        <a:lstStyle/>
        <a:p>
          <a:endParaRPr lang="en-US"/>
        </a:p>
      </dgm:t>
    </dgm:pt>
    <dgm:pt modelId="{961DE813-8F94-4D2E-8544-8F3A544BFC63}" type="sibTrans" cxnId="{3050EF6E-847B-48F0-84A7-BDE30079AE8D}">
      <dgm:prSet/>
      <dgm:spPr/>
      <dgm:t>
        <a:bodyPr/>
        <a:lstStyle/>
        <a:p>
          <a:endParaRPr lang="en-US"/>
        </a:p>
      </dgm:t>
    </dgm:pt>
    <dgm:pt modelId="{4461D6EF-EDE8-4436-ACC5-AB2460266311}">
      <dgm:prSet/>
      <dgm:spPr/>
      <dgm:t>
        <a:bodyPr/>
        <a:lstStyle/>
        <a:p>
          <a:r>
            <a:rPr lang="en-US" b="1"/>
            <a:t>Investigators</a:t>
          </a:r>
          <a:endParaRPr lang="en-US"/>
        </a:p>
      </dgm:t>
    </dgm:pt>
    <dgm:pt modelId="{92A839C1-38D8-45A2-8F0D-968F16652309}" type="parTrans" cxnId="{4F3DFD76-E4C0-407B-B9AA-F5A93D549F53}">
      <dgm:prSet/>
      <dgm:spPr/>
      <dgm:t>
        <a:bodyPr/>
        <a:lstStyle/>
        <a:p>
          <a:endParaRPr lang="en-US"/>
        </a:p>
      </dgm:t>
    </dgm:pt>
    <dgm:pt modelId="{BB3AE66A-D382-42D4-98C6-81BAF03343DE}" type="sibTrans" cxnId="{4F3DFD76-E4C0-407B-B9AA-F5A93D549F53}">
      <dgm:prSet/>
      <dgm:spPr/>
      <dgm:t>
        <a:bodyPr/>
        <a:lstStyle/>
        <a:p>
          <a:endParaRPr lang="en-US"/>
        </a:p>
      </dgm:t>
    </dgm:pt>
    <dgm:pt modelId="{EA7F4F69-2856-431B-B52D-11BBAF615A9F}">
      <dgm:prSet/>
      <dgm:spPr/>
      <dgm:t>
        <a:bodyPr/>
        <a:lstStyle/>
        <a:p>
          <a:r>
            <a:rPr lang="en-US" b="1"/>
            <a:t>Innovation</a:t>
          </a:r>
          <a:endParaRPr lang="en-US"/>
        </a:p>
      </dgm:t>
    </dgm:pt>
    <dgm:pt modelId="{57F61FF0-55A8-4E59-8D7E-DB4B5E50381D}" type="parTrans" cxnId="{0CB3BB85-41C5-4890-8141-112171E3344B}">
      <dgm:prSet/>
      <dgm:spPr/>
      <dgm:t>
        <a:bodyPr/>
        <a:lstStyle/>
        <a:p>
          <a:endParaRPr lang="en-US"/>
        </a:p>
      </dgm:t>
    </dgm:pt>
    <dgm:pt modelId="{45357A1C-0428-4E0B-88CF-9CDBDCE74498}" type="sibTrans" cxnId="{0CB3BB85-41C5-4890-8141-112171E3344B}">
      <dgm:prSet/>
      <dgm:spPr/>
      <dgm:t>
        <a:bodyPr/>
        <a:lstStyle/>
        <a:p>
          <a:endParaRPr lang="en-US"/>
        </a:p>
      </dgm:t>
    </dgm:pt>
    <dgm:pt modelId="{E2A19718-43C0-44EB-8A76-C36D1A7D3FF5}">
      <dgm:prSet/>
      <dgm:spPr/>
      <dgm:t>
        <a:bodyPr/>
        <a:lstStyle/>
        <a:p>
          <a:r>
            <a:rPr lang="en-US" b="1"/>
            <a:t>Approach</a:t>
          </a:r>
          <a:endParaRPr lang="en-US"/>
        </a:p>
      </dgm:t>
    </dgm:pt>
    <dgm:pt modelId="{94A51181-49C6-4167-9E66-A3CC6CA71B2E}" type="parTrans" cxnId="{55DAAB6D-3F70-41F8-ACBD-0A6997ADE09A}">
      <dgm:prSet/>
      <dgm:spPr/>
      <dgm:t>
        <a:bodyPr/>
        <a:lstStyle/>
        <a:p>
          <a:endParaRPr lang="en-US"/>
        </a:p>
      </dgm:t>
    </dgm:pt>
    <dgm:pt modelId="{2CF12FE6-05FD-4F66-A979-A4028240090E}" type="sibTrans" cxnId="{55DAAB6D-3F70-41F8-ACBD-0A6997ADE09A}">
      <dgm:prSet/>
      <dgm:spPr/>
      <dgm:t>
        <a:bodyPr/>
        <a:lstStyle/>
        <a:p>
          <a:endParaRPr lang="en-US"/>
        </a:p>
      </dgm:t>
    </dgm:pt>
    <dgm:pt modelId="{FCB89EDB-5C4B-4447-8BC4-0CE9C8886410}" type="pres">
      <dgm:prSet presAssocID="{E21E7578-C1A3-47F0-8CED-605F170E142B}" presName="hierChild1" presStyleCnt="0">
        <dgm:presLayoutVars>
          <dgm:chPref val="1"/>
          <dgm:dir/>
          <dgm:animOne val="branch"/>
          <dgm:animLvl val="lvl"/>
          <dgm:resizeHandles/>
        </dgm:presLayoutVars>
      </dgm:prSet>
      <dgm:spPr/>
    </dgm:pt>
    <dgm:pt modelId="{BC3BA15D-4CF0-4720-A4BF-6F2E5CAB4255}" type="pres">
      <dgm:prSet presAssocID="{E8706E26-9B6A-45D6-AAEA-72BB43EF83A7}" presName="hierRoot1" presStyleCnt="0"/>
      <dgm:spPr/>
    </dgm:pt>
    <dgm:pt modelId="{A8A722E3-298E-4F4E-B24C-4CD70CE97422}" type="pres">
      <dgm:prSet presAssocID="{E8706E26-9B6A-45D6-AAEA-72BB43EF83A7}" presName="composite" presStyleCnt="0"/>
      <dgm:spPr/>
    </dgm:pt>
    <dgm:pt modelId="{CF0F6383-0E2A-40D7-9959-92202E8DEB8F}" type="pres">
      <dgm:prSet presAssocID="{E8706E26-9B6A-45D6-AAEA-72BB43EF83A7}" presName="background" presStyleLbl="node0" presStyleIdx="0" presStyleCnt="4"/>
      <dgm:spPr/>
    </dgm:pt>
    <dgm:pt modelId="{A13A9671-9058-498C-96EE-840A0CDE99A5}" type="pres">
      <dgm:prSet presAssocID="{E8706E26-9B6A-45D6-AAEA-72BB43EF83A7}" presName="text" presStyleLbl="fgAcc0" presStyleIdx="0" presStyleCnt="4">
        <dgm:presLayoutVars>
          <dgm:chPref val="3"/>
        </dgm:presLayoutVars>
      </dgm:prSet>
      <dgm:spPr/>
    </dgm:pt>
    <dgm:pt modelId="{7075590B-E3B9-4E48-9658-0C64EA3C95FE}" type="pres">
      <dgm:prSet presAssocID="{E8706E26-9B6A-45D6-AAEA-72BB43EF83A7}" presName="hierChild2" presStyleCnt="0"/>
      <dgm:spPr/>
    </dgm:pt>
    <dgm:pt modelId="{942D9424-BA34-4B45-9534-DBB58712EDE2}" type="pres">
      <dgm:prSet presAssocID="{4461D6EF-EDE8-4436-ACC5-AB2460266311}" presName="hierRoot1" presStyleCnt="0"/>
      <dgm:spPr/>
    </dgm:pt>
    <dgm:pt modelId="{49EA4E16-E3DA-4F80-B80F-BB1C103A0DA9}" type="pres">
      <dgm:prSet presAssocID="{4461D6EF-EDE8-4436-ACC5-AB2460266311}" presName="composite" presStyleCnt="0"/>
      <dgm:spPr/>
    </dgm:pt>
    <dgm:pt modelId="{8449243D-122B-4465-812B-C27AF891C457}" type="pres">
      <dgm:prSet presAssocID="{4461D6EF-EDE8-4436-ACC5-AB2460266311}" presName="background" presStyleLbl="node0" presStyleIdx="1" presStyleCnt="4"/>
      <dgm:spPr/>
    </dgm:pt>
    <dgm:pt modelId="{1B1104B2-0637-4FC7-82D6-4276136004A0}" type="pres">
      <dgm:prSet presAssocID="{4461D6EF-EDE8-4436-ACC5-AB2460266311}" presName="text" presStyleLbl="fgAcc0" presStyleIdx="1" presStyleCnt="4">
        <dgm:presLayoutVars>
          <dgm:chPref val="3"/>
        </dgm:presLayoutVars>
      </dgm:prSet>
      <dgm:spPr/>
    </dgm:pt>
    <dgm:pt modelId="{4483455A-CFB0-4F0C-8D5B-AA93E9F428EE}" type="pres">
      <dgm:prSet presAssocID="{4461D6EF-EDE8-4436-ACC5-AB2460266311}" presName="hierChild2" presStyleCnt="0"/>
      <dgm:spPr/>
    </dgm:pt>
    <dgm:pt modelId="{A6FFE285-17F5-4A84-A6F3-8823EE9EAED1}" type="pres">
      <dgm:prSet presAssocID="{EA7F4F69-2856-431B-B52D-11BBAF615A9F}" presName="hierRoot1" presStyleCnt="0"/>
      <dgm:spPr/>
    </dgm:pt>
    <dgm:pt modelId="{F12E035E-39BC-4D7B-8C6A-2B35F1C734F6}" type="pres">
      <dgm:prSet presAssocID="{EA7F4F69-2856-431B-B52D-11BBAF615A9F}" presName="composite" presStyleCnt="0"/>
      <dgm:spPr/>
    </dgm:pt>
    <dgm:pt modelId="{4D996A06-A2FB-44BB-B289-617D79FD4CA2}" type="pres">
      <dgm:prSet presAssocID="{EA7F4F69-2856-431B-B52D-11BBAF615A9F}" presName="background" presStyleLbl="node0" presStyleIdx="2" presStyleCnt="4"/>
      <dgm:spPr/>
    </dgm:pt>
    <dgm:pt modelId="{3E91DFA2-B285-407E-A6D0-5568EDFFB66D}" type="pres">
      <dgm:prSet presAssocID="{EA7F4F69-2856-431B-B52D-11BBAF615A9F}" presName="text" presStyleLbl="fgAcc0" presStyleIdx="2" presStyleCnt="4">
        <dgm:presLayoutVars>
          <dgm:chPref val="3"/>
        </dgm:presLayoutVars>
      </dgm:prSet>
      <dgm:spPr/>
    </dgm:pt>
    <dgm:pt modelId="{7B4ED8D2-149B-4A30-9B55-6AE11C7C491A}" type="pres">
      <dgm:prSet presAssocID="{EA7F4F69-2856-431B-B52D-11BBAF615A9F}" presName="hierChild2" presStyleCnt="0"/>
      <dgm:spPr/>
    </dgm:pt>
    <dgm:pt modelId="{E133FF26-620C-418B-82AD-572F4C35FFD3}" type="pres">
      <dgm:prSet presAssocID="{E2A19718-43C0-44EB-8A76-C36D1A7D3FF5}" presName="hierRoot1" presStyleCnt="0"/>
      <dgm:spPr/>
    </dgm:pt>
    <dgm:pt modelId="{D457E524-A311-4275-B075-E0CE7B9E9385}" type="pres">
      <dgm:prSet presAssocID="{E2A19718-43C0-44EB-8A76-C36D1A7D3FF5}" presName="composite" presStyleCnt="0"/>
      <dgm:spPr/>
    </dgm:pt>
    <dgm:pt modelId="{6257D150-638A-4274-B929-BCFBD34A07C6}" type="pres">
      <dgm:prSet presAssocID="{E2A19718-43C0-44EB-8A76-C36D1A7D3FF5}" presName="background" presStyleLbl="node0" presStyleIdx="3" presStyleCnt="4"/>
      <dgm:spPr/>
    </dgm:pt>
    <dgm:pt modelId="{E53E70BF-7EC7-47DD-8E30-2FDEC79E316A}" type="pres">
      <dgm:prSet presAssocID="{E2A19718-43C0-44EB-8A76-C36D1A7D3FF5}" presName="text" presStyleLbl="fgAcc0" presStyleIdx="3" presStyleCnt="4">
        <dgm:presLayoutVars>
          <dgm:chPref val="3"/>
        </dgm:presLayoutVars>
      </dgm:prSet>
      <dgm:spPr/>
    </dgm:pt>
    <dgm:pt modelId="{66566AA1-E095-4CFE-B124-FD4E82BBE979}" type="pres">
      <dgm:prSet presAssocID="{E2A19718-43C0-44EB-8A76-C36D1A7D3FF5}" presName="hierChild2" presStyleCnt="0"/>
      <dgm:spPr/>
    </dgm:pt>
  </dgm:ptLst>
  <dgm:cxnLst>
    <dgm:cxn modelId="{FBB85831-5C30-407A-A48F-04506CBC2598}" type="presOf" srcId="{E8706E26-9B6A-45D6-AAEA-72BB43EF83A7}" destId="{A13A9671-9058-498C-96EE-840A0CDE99A5}" srcOrd="0" destOrd="0" presId="urn:microsoft.com/office/officeart/2005/8/layout/hierarchy1"/>
    <dgm:cxn modelId="{23931135-0372-4833-AE63-D217838BBF77}" type="presOf" srcId="{E2A19718-43C0-44EB-8A76-C36D1A7D3FF5}" destId="{E53E70BF-7EC7-47DD-8E30-2FDEC79E316A}" srcOrd="0" destOrd="0" presId="urn:microsoft.com/office/officeart/2005/8/layout/hierarchy1"/>
    <dgm:cxn modelId="{93EA1463-B708-4EE2-86C3-C2B634463591}" type="presOf" srcId="{4461D6EF-EDE8-4436-ACC5-AB2460266311}" destId="{1B1104B2-0637-4FC7-82D6-4276136004A0}" srcOrd="0" destOrd="0" presId="urn:microsoft.com/office/officeart/2005/8/layout/hierarchy1"/>
    <dgm:cxn modelId="{55DAAB6D-3F70-41F8-ACBD-0A6997ADE09A}" srcId="{E21E7578-C1A3-47F0-8CED-605F170E142B}" destId="{E2A19718-43C0-44EB-8A76-C36D1A7D3FF5}" srcOrd="3" destOrd="0" parTransId="{94A51181-49C6-4167-9E66-A3CC6CA71B2E}" sibTransId="{2CF12FE6-05FD-4F66-A979-A4028240090E}"/>
    <dgm:cxn modelId="{3050EF6E-847B-48F0-84A7-BDE30079AE8D}" srcId="{E21E7578-C1A3-47F0-8CED-605F170E142B}" destId="{E8706E26-9B6A-45D6-AAEA-72BB43EF83A7}" srcOrd="0" destOrd="0" parTransId="{BDD2BBCE-F332-49B3-84AF-3EAB82E24C11}" sibTransId="{961DE813-8F94-4D2E-8544-8F3A544BFC63}"/>
    <dgm:cxn modelId="{4F3DFD76-E4C0-407B-B9AA-F5A93D549F53}" srcId="{E21E7578-C1A3-47F0-8CED-605F170E142B}" destId="{4461D6EF-EDE8-4436-ACC5-AB2460266311}" srcOrd="1" destOrd="0" parTransId="{92A839C1-38D8-45A2-8F0D-968F16652309}" sibTransId="{BB3AE66A-D382-42D4-98C6-81BAF03343DE}"/>
    <dgm:cxn modelId="{0CB3BB85-41C5-4890-8141-112171E3344B}" srcId="{E21E7578-C1A3-47F0-8CED-605F170E142B}" destId="{EA7F4F69-2856-431B-B52D-11BBAF615A9F}" srcOrd="2" destOrd="0" parTransId="{57F61FF0-55A8-4E59-8D7E-DB4B5E50381D}" sibTransId="{45357A1C-0428-4E0B-88CF-9CDBDCE74498}"/>
    <dgm:cxn modelId="{06B1BDA7-819A-40C6-A3CB-4B520B016EEB}" type="presOf" srcId="{EA7F4F69-2856-431B-B52D-11BBAF615A9F}" destId="{3E91DFA2-B285-407E-A6D0-5568EDFFB66D}" srcOrd="0" destOrd="0" presId="urn:microsoft.com/office/officeart/2005/8/layout/hierarchy1"/>
    <dgm:cxn modelId="{7FC778E8-1B9C-4911-AEBA-AE6423D2B02B}" type="presOf" srcId="{E21E7578-C1A3-47F0-8CED-605F170E142B}" destId="{FCB89EDB-5C4B-4447-8BC4-0CE9C8886410}" srcOrd="0" destOrd="0" presId="urn:microsoft.com/office/officeart/2005/8/layout/hierarchy1"/>
    <dgm:cxn modelId="{DC44B614-D12A-4859-AB1D-6A9D9D738828}" type="presParOf" srcId="{FCB89EDB-5C4B-4447-8BC4-0CE9C8886410}" destId="{BC3BA15D-4CF0-4720-A4BF-6F2E5CAB4255}" srcOrd="0" destOrd="0" presId="urn:microsoft.com/office/officeart/2005/8/layout/hierarchy1"/>
    <dgm:cxn modelId="{06F0AB8B-F6C3-47EA-ACA1-CC075C2EFBFE}" type="presParOf" srcId="{BC3BA15D-4CF0-4720-A4BF-6F2E5CAB4255}" destId="{A8A722E3-298E-4F4E-B24C-4CD70CE97422}" srcOrd="0" destOrd="0" presId="urn:microsoft.com/office/officeart/2005/8/layout/hierarchy1"/>
    <dgm:cxn modelId="{A2E67669-6E3B-4EBA-B0EE-F87553F621A2}" type="presParOf" srcId="{A8A722E3-298E-4F4E-B24C-4CD70CE97422}" destId="{CF0F6383-0E2A-40D7-9959-92202E8DEB8F}" srcOrd="0" destOrd="0" presId="urn:microsoft.com/office/officeart/2005/8/layout/hierarchy1"/>
    <dgm:cxn modelId="{8BCAA04E-95D7-4371-822B-BEC99CBE8470}" type="presParOf" srcId="{A8A722E3-298E-4F4E-B24C-4CD70CE97422}" destId="{A13A9671-9058-498C-96EE-840A0CDE99A5}" srcOrd="1" destOrd="0" presId="urn:microsoft.com/office/officeart/2005/8/layout/hierarchy1"/>
    <dgm:cxn modelId="{7EF3A401-B474-45EC-985E-61AF4DB29E78}" type="presParOf" srcId="{BC3BA15D-4CF0-4720-A4BF-6F2E5CAB4255}" destId="{7075590B-E3B9-4E48-9658-0C64EA3C95FE}" srcOrd="1" destOrd="0" presId="urn:microsoft.com/office/officeart/2005/8/layout/hierarchy1"/>
    <dgm:cxn modelId="{3EC3CF1B-1F3F-471E-BD6A-AF12CD0A4C20}" type="presParOf" srcId="{FCB89EDB-5C4B-4447-8BC4-0CE9C8886410}" destId="{942D9424-BA34-4B45-9534-DBB58712EDE2}" srcOrd="1" destOrd="0" presId="urn:microsoft.com/office/officeart/2005/8/layout/hierarchy1"/>
    <dgm:cxn modelId="{7051F39B-AF98-499C-98F3-8EAFA10A47C8}" type="presParOf" srcId="{942D9424-BA34-4B45-9534-DBB58712EDE2}" destId="{49EA4E16-E3DA-4F80-B80F-BB1C103A0DA9}" srcOrd="0" destOrd="0" presId="urn:microsoft.com/office/officeart/2005/8/layout/hierarchy1"/>
    <dgm:cxn modelId="{4EC1A35A-1FB4-45CE-9139-D657B8B61BC8}" type="presParOf" srcId="{49EA4E16-E3DA-4F80-B80F-BB1C103A0DA9}" destId="{8449243D-122B-4465-812B-C27AF891C457}" srcOrd="0" destOrd="0" presId="urn:microsoft.com/office/officeart/2005/8/layout/hierarchy1"/>
    <dgm:cxn modelId="{CD1FA2FE-D212-4E51-8DF0-FC04BC70EC43}" type="presParOf" srcId="{49EA4E16-E3DA-4F80-B80F-BB1C103A0DA9}" destId="{1B1104B2-0637-4FC7-82D6-4276136004A0}" srcOrd="1" destOrd="0" presId="urn:microsoft.com/office/officeart/2005/8/layout/hierarchy1"/>
    <dgm:cxn modelId="{7E248B49-1BED-4821-8DC7-6D9309C8FF6C}" type="presParOf" srcId="{942D9424-BA34-4B45-9534-DBB58712EDE2}" destId="{4483455A-CFB0-4F0C-8D5B-AA93E9F428EE}" srcOrd="1" destOrd="0" presId="urn:microsoft.com/office/officeart/2005/8/layout/hierarchy1"/>
    <dgm:cxn modelId="{703CA4BB-3C4E-4919-B80B-B1ABCE2D1C07}" type="presParOf" srcId="{FCB89EDB-5C4B-4447-8BC4-0CE9C8886410}" destId="{A6FFE285-17F5-4A84-A6F3-8823EE9EAED1}" srcOrd="2" destOrd="0" presId="urn:microsoft.com/office/officeart/2005/8/layout/hierarchy1"/>
    <dgm:cxn modelId="{693BB37C-3977-49C8-B48B-9E71D42E6963}" type="presParOf" srcId="{A6FFE285-17F5-4A84-A6F3-8823EE9EAED1}" destId="{F12E035E-39BC-4D7B-8C6A-2B35F1C734F6}" srcOrd="0" destOrd="0" presId="urn:microsoft.com/office/officeart/2005/8/layout/hierarchy1"/>
    <dgm:cxn modelId="{997AC85C-69D4-4C3E-B8B6-853E485A3E15}" type="presParOf" srcId="{F12E035E-39BC-4D7B-8C6A-2B35F1C734F6}" destId="{4D996A06-A2FB-44BB-B289-617D79FD4CA2}" srcOrd="0" destOrd="0" presId="urn:microsoft.com/office/officeart/2005/8/layout/hierarchy1"/>
    <dgm:cxn modelId="{3CA28393-9EEA-47FD-8E71-7891A15E4A89}" type="presParOf" srcId="{F12E035E-39BC-4D7B-8C6A-2B35F1C734F6}" destId="{3E91DFA2-B285-407E-A6D0-5568EDFFB66D}" srcOrd="1" destOrd="0" presId="urn:microsoft.com/office/officeart/2005/8/layout/hierarchy1"/>
    <dgm:cxn modelId="{276B0FF1-1AFA-46AD-814E-2CDC1134F55D}" type="presParOf" srcId="{A6FFE285-17F5-4A84-A6F3-8823EE9EAED1}" destId="{7B4ED8D2-149B-4A30-9B55-6AE11C7C491A}" srcOrd="1" destOrd="0" presId="urn:microsoft.com/office/officeart/2005/8/layout/hierarchy1"/>
    <dgm:cxn modelId="{9328E006-2B77-4DD8-A715-A06F903D45B5}" type="presParOf" srcId="{FCB89EDB-5C4B-4447-8BC4-0CE9C8886410}" destId="{E133FF26-620C-418B-82AD-572F4C35FFD3}" srcOrd="3" destOrd="0" presId="urn:microsoft.com/office/officeart/2005/8/layout/hierarchy1"/>
    <dgm:cxn modelId="{BABB104F-9CD8-4457-AFCD-5898E28534A6}" type="presParOf" srcId="{E133FF26-620C-418B-82AD-572F4C35FFD3}" destId="{D457E524-A311-4275-B075-E0CE7B9E9385}" srcOrd="0" destOrd="0" presId="urn:microsoft.com/office/officeart/2005/8/layout/hierarchy1"/>
    <dgm:cxn modelId="{778471CB-C161-4FFA-91BA-F533B6916CCE}" type="presParOf" srcId="{D457E524-A311-4275-B075-E0CE7B9E9385}" destId="{6257D150-638A-4274-B929-BCFBD34A07C6}" srcOrd="0" destOrd="0" presId="urn:microsoft.com/office/officeart/2005/8/layout/hierarchy1"/>
    <dgm:cxn modelId="{F1C44545-A32D-4E59-885F-2F1FAA7C75D6}" type="presParOf" srcId="{D457E524-A311-4275-B075-E0CE7B9E9385}" destId="{E53E70BF-7EC7-47DD-8E30-2FDEC79E316A}" srcOrd="1" destOrd="0" presId="urn:microsoft.com/office/officeart/2005/8/layout/hierarchy1"/>
    <dgm:cxn modelId="{DF7BB964-FE35-4FE5-8325-1F6DD2363FF8}" type="presParOf" srcId="{E133FF26-620C-418B-82AD-572F4C35FFD3}" destId="{66566AA1-E095-4CFE-B124-FD4E82BBE97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0D6232-01E8-43A6-909C-91F9B2B97DC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D0DE88B-6BD7-435C-9FD4-0FA6D5752CE7}">
      <dgm:prSet/>
      <dgm:spPr/>
      <dgm:t>
        <a:bodyPr/>
        <a:lstStyle/>
        <a:p>
          <a:r>
            <a:rPr lang="en-US" b="1"/>
            <a:t>LONG TERM GOAL/S</a:t>
          </a:r>
          <a:endParaRPr lang="en-US"/>
        </a:p>
      </dgm:t>
    </dgm:pt>
    <dgm:pt modelId="{673CA397-FA66-4CA8-9844-5D35F0CA6AB7}" type="parTrans" cxnId="{061F5FF9-C7AE-4E3B-B760-3560C82C348C}">
      <dgm:prSet/>
      <dgm:spPr/>
      <dgm:t>
        <a:bodyPr/>
        <a:lstStyle/>
        <a:p>
          <a:endParaRPr lang="en-US"/>
        </a:p>
      </dgm:t>
    </dgm:pt>
    <dgm:pt modelId="{CFA2FA31-B9A3-4150-86A8-F08F4F2FCF24}" type="sibTrans" cxnId="{061F5FF9-C7AE-4E3B-B760-3560C82C348C}">
      <dgm:prSet/>
      <dgm:spPr/>
      <dgm:t>
        <a:bodyPr/>
        <a:lstStyle/>
        <a:p>
          <a:endParaRPr lang="en-US"/>
        </a:p>
      </dgm:t>
    </dgm:pt>
    <dgm:pt modelId="{3F9196EB-E407-4D7F-80E9-9ACED7B93701}">
      <dgm:prSet/>
      <dgm:spPr/>
      <dgm:t>
        <a:bodyPr/>
        <a:lstStyle/>
        <a:p>
          <a:r>
            <a:rPr lang="en-US" b="1"/>
            <a:t>CRITICAL NEED</a:t>
          </a:r>
          <a:endParaRPr lang="en-US"/>
        </a:p>
      </dgm:t>
    </dgm:pt>
    <dgm:pt modelId="{8B544108-7422-42C1-BEC7-914C009F3528}" type="parTrans" cxnId="{7B2E0C68-CA38-443A-AF1E-71E9AF583107}">
      <dgm:prSet/>
      <dgm:spPr/>
      <dgm:t>
        <a:bodyPr/>
        <a:lstStyle/>
        <a:p>
          <a:endParaRPr lang="en-US"/>
        </a:p>
      </dgm:t>
    </dgm:pt>
    <dgm:pt modelId="{CA8B7F10-F65C-4342-AE68-5EFACFA84EC8}" type="sibTrans" cxnId="{7B2E0C68-CA38-443A-AF1E-71E9AF583107}">
      <dgm:prSet/>
      <dgm:spPr/>
      <dgm:t>
        <a:bodyPr/>
        <a:lstStyle/>
        <a:p>
          <a:endParaRPr lang="en-US"/>
        </a:p>
      </dgm:t>
    </dgm:pt>
    <dgm:pt modelId="{14369640-1876-4751-A54C-3FB1E86FBFA9}">
      <dgm:prSet/>
      <dgm:spPr/>
      <dgm:t>
        <a:bodyPr/>
        <a:lstStyle/>
        <a:p>
          <a:r>
            <a:rPr lang="en-US" b="1"/>
            <a:t>GAP IN KNOWLEDGE</a:t>
          </a:r>
          <a:endParaRPr lang="en-US"/>
        </a:p>
      </dgm:t>
    </dgm:pt>
    <dgm:pt modelId="{37AF33ED-6CE2-4B9B-BAAD-6BAF0A5DC00B}" type="parTrans" cxnId="{AC336704-0AED-44A5-A2E5-02FA1038EE39}">
      <dgm:prSet/>
      <dgm:spPr/>
      <dgm:t>
        <a:bodyPr/>
        <a:lstStyle/>
        <a:p>
          <a:endParaRPr lang="en-US"/>
        </a:p>
      </dgm:t>
    </dgm:pt>
    <dgm:pt modelId="{65B2C552-CC06-441F-9F6B-7990699D0486}" type="sibTrans" cxnId="{AC336704-0AED-44A5-A2E5-02FA1038EE39}">
      <dgm:prSet/>
      <dgm:spPr/>
      <dgm:t>
        <a:bodyPr/>
        <a:lstStyle/>
        <a:p>
          <a:endParaRPr lang="en-US"/>
        </a:p>
      </dgm:t>
    </dgm:pt>
    <dgm:pt modelId="{E422F52E-E7E4-4883-89F6-083F4EAEF77E}">
      <dgm:prSet/>
      <dgm:spPr/>
      <dgm:t>
        <a:bodyPr/>
        <a:lstStyle/>
        <a:p>
          <a:r>
            <a:rPr lang="en-US" b="1"/>
            <a:t>OBJECTIVE</a:t>
          </a:r>
          <a:endParaRPr lang="en-US"/>
        </a:p>
      </dgm:t>
    </dgm:pt>
    <dgm:pt modelId="{387FE8EF-48DB-48D3-904F-547279FEF7A7}" type="parTrans" cxnId="{56B9FCA4-70B9-4E99-B86B-D27ED0E6660B}">
      <dgm:prSet/>
      <dgm:spPr/>
      <dgm:t>
        <a:bodyPr/>
        <a:lstStyle/>
        <a:p>
          <a:endParaRPr lang="en-US"/>
        </a:p>
      </dgm:t>
    </dgm:pt>
    <dgm:pt modelId="{2170CA5F-B0BD-421A-8F9C-AC84EEEEEAAF}" type="sibTrans" cxnId="{56B9FCA4-70B9-4E99-B86B-D27ED0E6660B}">
      <dgm:prSet/>
      <dgm:spPr/>
      <dgm:t>
        <a:bodyPr/>
        <a:lstStyle/>
        <a:p>
          <a:endParaRPr lang="en-US"/>
        </a:p>
      </dgm:t>
    </dgm:pt>
    <dgm:pt modelId="{A0B4EBC1-ECB0-460D-9427-2642C603286E}">
      <dgm:prSet/>
      <dgm:spPr/>
      <dgm:t>
        <a:bodyPr/>
        <a:lstStyle/>
        <a:p>
          <a:r>
            <a:rPr lang="en-US" b="1"/>
            <a:t>RATIONALE</a:t>
          </a:r>
          <a:endParaRPr lang="en-US"/>
        </a:p>
      </dgm:t>
    </dgm:pt>
    <dgm:pt modelId="{46B728A3-196D-4681-9BB4-8726EBFBA087}" type="parTrans" cxnId="{826796CB-2DA1-4C05-A306-3E38C35C8786}">
      <dgm:prSet/>
      <dgm:spPr/>
      <dgm:t>
        <a:bodyPr/>
        <a:lstStyle/>
        <a:p>
          <a:endParaRPr lang="en-US"/>
        </a:p>
      </dgm:t>
    </dgm:pt>
    <dgm:pt modelId="{AD328FC8-3A38-4EF8-AA22-7905A460E411}" type="sibTrans" cxnId="{826796CB-2DA1-4C05-A306-3E38C35C8786}">
      <dgm:prSet/>
      <dgm:spPr/>
      <dgm:t>
        <a:bodyPr/>
        <a:lstStyle/>
        <a:p>
          <a:endParaRPr lang="en-US"/>
        </a:p>
      </dgm:t>
    </dgm:pt>
    <dgm:pt modelId="{DC494186-8496-46F3-B4E9-525A1D4324C0}">
      <dgm:prSet/>
      <dgm:spPr/>
      <dgm:t>
        <a:bodyPr/>
        <a:lstStyle/>
        <a:p>
          <a:r>
            <a:rPr lang="en-US" b="1"/>
            <a:t>CENTRAL HYPOTHESIS SPECIFIC AIMS</a:t>
          </a:r>
          <a:endParaRPr lang="en-US"/>
        </a:p>
      </dgm:t>
    </dgm:pt>
    <dgm:pt modelId="{20D797E6-AA66-4224-9872-52D6971A5B70}" type="parTrans" cxnId="{A6A63E0B-0FC1-43B4-BAD4-1BB5260B8EFE}">
      <dgm:prSet/>
      <dgm:spPr/>
      <dgm:t>
        <a:bodyPr/>
        <a:lstStyle/>
        <a:p>
          <a:endParaRPr lang="en-US"/>
        </a:p>
      </dgm:t>
    </dgm:pt>
    <dgm:pt modelId="{9E541F81-A926-4867-8C46-DA23A7B1019A}" type="sibTrans" cxnId="{A6A63E0B-0FC1-43B4-BAD4-1BB5260B8EFE}">
      <dgm:prSet/>
      <dgm:spPr/>
      <dgm:t>
        <a:bodyPr/>
        <a:lstStyle/>
        <a:p>
          <a:endParaRPr lang="en-US"/>
        </a:p>
      </dgm:t>
    </dgm:pt>
    <dgm:pt modelId="{71D6F341-347C-471A-98F7-2EF3347108CE}">
      <dgm:prSet/>
      <dgm:spPr/>
      <dgm:t>
        <a:bodyPr/>
        <a:lstStyle/>
        <a:p>
          <a:r>
            <a:rPr lang="en-US" b="1"/>
            <a:t>IMPACT</a:t>
          </a:r>
          <a:endParaRPr lang="en-US"/>
        </a:p>
      </dgm:t>
    </dgm:pt>
    <dgm:pt modelId="{4B69BDB2-9116-41DE-A196-6F57662AF74C}" type="parTrans" cxnId="{704B9C47-31D1-400B-9F80-EB860744F935}">
      <dgm:prSet/>
      <dgm:spPr/>
      <dgm:t>
        <a:bodyPr/>
        <a:lstStyle/>
        <a:p>
          <a:endParaRPr lang="en-US"/>
        </a:p>
      </dgm:t>
    </dgm:pt>
    <dgm:pt modelId="{EB07ABA6-CC74-482F-8A0D-202F16837CA9}" type="sibTrans" cxnId="{704B9C47-31D1-400B-9F80-EB860744F935}">
      <dgm:prSet/>
      <dgm:spPr/>
      <dgm:t>
        <a:bodyPr/>
        <a:lstStyle/>
        <a:p>
          <a:endParaRPr lang="en-US"/>
        </a:p>
      </dgm:t>
    </dgm:pt>
    <dgm:pt modelId="{EB6A96FA-A9A0-4A73-8992-891EB78C7CA6}" type="pres">
      <dgm:prSet presAssocID="{590D6232-01E8-43A6-909C-91F9B2B97DC5}" presName="vert0" presStyleCnt="0">
        <dgm:presLayoutVars>
          <dgm:dir/>
          <dgm:animOne val="branch"/>
          <dgm:animLvl val="lvl"/>
        </dgm:presLayoutVars>
      </dgm:prSet>
      <dgm:spPr/>
    </dgm:pt>
    <dgm:pt modelId="{72FB9165-FD57-47C4-92B1-AC48CCD2EBFB}" type="pres">
      <dgm:prSet presAssocID="{FD0DE88B-6BD7-435C-9FD4-0FA6D5752CE7}" presName="thickLine" presStyleLbl="alignNode1" presStyleIdx="0" presStyleCnt="7"/>
      <dgm:spPr/>
    </dgm:pt>
    <dgm:pt modelId="{64A8ADA5-A63B-4785-8599-5F33C6A9C850}" type="pres">
      <dgm:prSet presAssocID="{FD0DE88B-6BD7-435C-9FD4-0FA6D5752CE7}" presName="horz1" presStyleCnt="0"/>
      <dgm:spPr/>
    </dgm:pt>
    <dgm:pt modelId="{0A46E787-89E9-43D6-9962-FE77CA69413D}" type="pres">
      <dgm:prSet presAssocID="{FD0DE88B-6BD7-435C-9FD4-0FA6D5752CE7}" presName="tx1" presStyleLbl="revTx" presStyleIdx="0" presStyleCnt="7"/>
      <dgm:spPr/>
    </dgm:pt>
    <dgm:pt modelId="{31B670D8-F0B3-4E82-A4D8-1909C51138DD}" type="pres">
      <dgm:prSet presAssocID="{FD0DE88B-6BD7-435C-9FD4-0FA6D5752CE7}" presName="vert1" presStyleCnt="0"/>
      <dgm:spPr/>
    </dgm:pt>
    <dgm:pt modelId="{371F3E51-FFB1-4B2E-89CC-A43C67875B26}" type="pres">
      <dgm:prSet presAssocID="{3F9196EB-E407-4D7F-80E9-9ACED7B93701}" presName="thickLine" presStyleLbl="alignNode1" presStyleIdx="1" presStyleCnt="7"/>
      <dgm:spPr/>
    </dgm:pt>
    <dgm:pt modelId="{F6578775-E6CD-422D-960E-25F22CA8B0B2}" type="pres">
      <dgm:prSet presAssocID="{3F9196EB-E407-4D7F-80E9-9ACED7B93701}" presName="horz1" presStyleCnt="0"/>
      <dgm:spPr/>
    </dgm:pt>
    <dgm:pt modelId="{5372EBD5-AC00-433B-92A8-AEEF92671F6F}" type="pres">
      <dgm:prSet presAssocID="{3F9196EB-E407-4D7F-80E9-9ACED7B93701}" presName="tx1" presStyleLbl="revTx" presStyleIdx="1" presStyleCnt="7"/>
      <dgm:spPr/>
    </dgm:pt>
    <dgm:pt modelId="{A237B218-522B-4B1C-8328-FD4041C79505}" type="pres">
      <dgm:prSet presAssocID="{3F9196EB-E407-4D7F-80E9-9ACED7B93701}" presName="vert1" presStyleCnt="0"/>
      <dgm:spPr/>
    </dgm:pt>
    <dgm:pt modelId="{17CAA41F-2C11-4EF4-B2D9-B5DE2135B3C9}" type="pres">
      <dgm:prSet presAssocID="{14369640-1876-4751-A54C-3FB1E86FBFA9}" presName="thickLine" presStyleLbl="alignNode1" presStyleIdx="2" presStyleCnt="7"/>
      <dgm:spPr/>
    </dgm:pt>
    <dgm:pt modelId="{880545E9-9420-4A00-8090-29038F940484}" type="pres">
      <dgm:prSet presAssocID="{14369640-1876-4751-A54C-3FB1E86FBFA9}" presName="horz1" presStyleCnt="0"/>
      <dgm:spPr/>
    </dgm:pt>
    <dgm:pt modelId="{0A8174D2-7913-4E0F-BA92-3D234DAD409A}" type="pres">
      <dgm:prSet presAssocID="{14369640-1876-4751-A54C-3FB1E86FBFA9}" presName="tx1" presStyleLbl="revTx" presStyleIdx="2" presStyleCnt="7"/>
      <dgm:spPr/>
    </dgm:pt>
    <dgm:pt modelId="{F161B703-2373-4891-A942-A708E23F8645}" type="pres">
      <dgm:prSet presAssocID="{14369640-1876-4751-A54C-3FB1E86FBFA9}" presName="vert1" presStyleCnt="0"/>
      <dgm:spPr/>
    </dgm:pt>
    <dgm:pt modelId="{76A6196A-1D29-4504-B50A-230AAF50F1D5}" type="pres">
      <dgm:prSet presAssocID="{E422F52E-E7E4-4883-89F6-083F4EAEF77E}" presName="thickLine" presStyleLbl="alignNode1" presStyleIdx="3" presStyleCnt="7"/>
      <dgm:spPr/>
    </dgm:pt>
    <dgm:pt modelId="{C4B67110-1CF7-4425-BDCF-5BAFCBB8D796}" type="pres">
      <dgm:prSet presAssocID="{E422F52E-E7E4-4883-89F6-083F4EAEF77E}" presName="horz1" presStyleCnt="0"/>
      <dgm:spPr/>
    </dgm:pt>
    <dgm:pt modelId="{A8768CFE-9C15-47F2-84EB-D040E10A8F87}" type="pres">
      <dgm:prSet presAssocID="{E422F52E-E7E4-4883-89F6-083F4EAEF77E}" presName="tx1" presStyleLbl="revTx" presStyleIdx="3" presStyleCnt="7"/>
      <dgm:spPr/>
    </dgm:pt>
    <dgm:pt modelId="{06A1D61C-5CFA-43A0-BAF1-7BB6FFF1BBAF}" type="pres">
      <dgm:prSet presAssocID="{E422F52E-E7E4-4883-89F6-083F4EAEF77E}" presName="vert1" presStyleCnt="0"/>
      <dgm:spPr/>
    </dgm:pt>
    <dgm:pt modelId="{85C6E04D-6488-4F9A-A159-E25753B4828D}" type="pres">
      <dgm:prSet presAssocID="{A0B4EBC1-ECB0-460D-9427-2642C603286E}" presName="thickLine" presStyleLbl="alignNode1" presStyleIdx="4" presStyleCnt="7"/>
      <dgm:spPr/>
    </dgm:pt>
    <dgm:pt modelId="{0FDA85E9-31DB-4DEE-83A7-2080445D3E14}" type="pres">
      <dgm:prSet presAssocID="{A0B4EBC1-ECB0-460D-9427-2642C603286E}" presName="horz1" presStyleCnt="0"/>
      <dgm:spPr/>
    </dgm:pt>
    <dgm:pt modelId="{E6C4DF45-0BA3-4141-9014-1329893BF4B2}" type="pres">
      <dgm:prSet presAssocID="{A0B4EBC1-ECB0-460D-9427-2642C603286E}" presName="tx1" presStyleLbl="revTx" presStyleIdx="4" presStyleCnt="7"/>
      <dgm:spPr/>
    </dgm:pt>
    <dgm:pt modelId="{BAF79EB0-D4A0-49EF-A979-E1B0C33BF7F2}" type="pres">
      <dgm:prSet presAssocID="{A0B4EBC1-ECB0-460D-9427-2642C603286E}" presName="vert1" presStyleCnt="0"/>
      <dgm:spPr/>
    </dgm:pt>
    <dgm:pt modelId="{B237898B-60D8-49CF-AC4D-15974CEAB82E}" type="pres">
      <dgm:prSet presAssocID="{DC494186-8496-46F3-B4E9-525A1D4324C0}" presName="thickLine" presStyleLbl="alignNode1" presStyleIdx="5" presStyleCnt="7"/>
      <dgm:spPr/>
    </dgm:pt>
    <dgm:pt modelId="{4A036D12-C0DA-45C8-A02A-97D9C8EBB228}" type="pres">
      <dgm:prSet presAssocID="{DC494186-8496-46F3-B4E9-525A1D4324C0}" presName="horz1" presStyleCnt="0"/>
      <dgm:spPr/>
    </dgm:pt>
    <dgm:pt modelId="{6C06295F-DE30-44C8-B268-ABA8CE22DB69}" type="pres">
      <dgm:prSet presAssocID="{DC494186-8496-46F3-B4E9-525A1D4324C0}" presName="tx1" presStyleLbl="revTx" presStyleIdx="5" presStyleCnt="7"/>
      <dgm:spPr/>
    </dgm:pt>
    <dgm:pt modelId="{1D9D5D7A-31A6-4819-9977-065CB75D247F}" type="pres">
      <dgm:prSet presAssocID="{DC494186-8496-46F3-B4E9-525A1D4324C0}" presName="vert1" presStyleCnt="0"/>
      <dgm:spPr/>
    </dgm:pt>
    <dgm:pt modelId="{CD688025-CFF2-4021-BFF8-3EE22FAA1ED7}" type="pres">
      <dgm:prSet presAssocID="{71D6F341-347C-471A-98F7-2EF3347108CE}" presName="thickLine" presStyleLbl="alignNode1" presStyleIdx="6" presStyleCnt="7"/>
      <dgm:spPr/>
    </dgm:pt>
    <dgm:pt modelId="{F9A48C63-083B-46F5-8F5E-2BDA20D363A7}" type="pres">
      <dgm:prSet presAssocID="{71D6F341-347C-471A-98F7-2EF3347108CE}" presName="horz1" presStyleCnt="0"/>
      <dgm:spPr/>
    </dgm:pt>
    <dgm:pt modelId="{9DEB949B-497C-4B56-A507-4472FD5BC506}" type="pres">
      <dgm:prSet presAssocID="{71D6F341-347C-471A-98F7-2EF3347108CE}" presName="tx1" presStyleLbl="revTx" presStyleIdx="6" presStyleCnt="7"/>
      <dgm:spPr/>
    </dgm:pt>
    <dgm:pt modelId="{BB716172-4121-4622-BD8F-B405254A0D8D}" type="pres">
      <dgm:prSet presAssocID="{71D6F341-347C-471A-98F7-2EF3347108CE}" presName="vert1" presStyleCnt="0"/>
      <dgm:spPr/>
    </dgm:pt>
  </dgm:ptLst>
  <dgm:cxnLst>
    <dgm:cxn modelId="{AC336704-0AED-44A5-A2E5-02FA1038EE39}" srcId="{590D6232-01E8-43A6-909C-91F9B2B97DC5}" destId="{14369640-1876-4751-A54C-3FB1E86FBFA9}" srcOrd="2" destOrd="0" parTransId="{37AF33ED-6CE2-4B9B-BAAD-6BAF0A5DC00B}" sibTransId="{65B2C552-CC06-441F-9F6B-7990699D0486}"/>
    <dgm:cxn modelId="{A6A63E0B-0FC1-43B4-BAD4-1BB5260B8EFE}" srcId="{590D6232-01E8-43A6-909C-91F9B2B97DC5}" destId="{DC494186-8496-46F3-B4E9-525A1D4324C0}" srcOrd="5" destOrd="0" parTransId="{20D797E6-AA66-4224-9872-52D6971A5B70}" sibTransId="{9E541F81-A926-4867-8C46-DA23A7B1019A}"/>
    <dgm:cxn modelId="{704B9C47-31D1-400B-9F80-EB860744F935}" srcId="{590D6232-01E8-43A6-909C-91F9B2B97DC5}" destId="{71D6F341-347C-471A-98F7-2EF3347108CE}" srcOrd="6" destOrd="0" parTransId="{4B69BDB2-9116-41DE-A196-6F57662AF74C}" sibTransId="{EB07ABA6-CC74-482F-8A0D-202F16837CA9}"/>
    <dgm:cxn modelId="{C44B155C-3E27-4265-8CF5-6453B0825CE8}" type="presOf" srcId="{E422F52E-E7E4-4883-89F6-083F4EAEF77E}" destId="{A8768CFE-9C15-47F2-84EB-D040E10A8F87}" srcOrd="0" destOrd="0" presId="urn:microsoft.com/office/officeart/2008/layout/LinedList"/>
    <dgm:cxn modelId="{E1B3BD61-EE97-4667-9FF0-270FF3221F07}" type="presOf" srcId="{3F9196EB-E407-4D7F-80E9-9ACED7B93701}" destId="{5372EBD5-AC00-433B-92A8-AEEF92671F6F}" srcOrd="0" destOrd="0" presId="urn:microsoft.com/office/officeart/2008/layout/LinedList"/>
    <dgm:cxn modelId="{7B2E0C68-CA38-443A-AF1E-71E9AF583107}" srcId="{590D6232-01E8-43A6-909C-91F9B2B97DC5}" destId="{3F9196EB-E407-4D7F-80E9-9ACED7B93701}" srcOrd="1" destOrd="0" parTransId="{8B544108-7422-42C1-BEC7-914C009F3528}" sibTransId="{CA8B7F10-F65C-4342-AE68-5EFACFA84EC8}"/>
    <dgm:cxn modelId="{C6F4BE71-133B-4F95-B8A7-25094263A282}" type="presOf" srcId="{DC494186-8496-46F3-B4E9-525A1D4324C0}" destId="{6C06295F-DE30-44C8-B268-ABA8CE22DB69}" srcOrd="0" destOrd="0" presId="urn:microsoft.com/office/officeart/2008/layout/LinedList"/>
    <dgm:cxn modelId="{56B9FCA4-70B9-4E99-B86B-D27ED0E6660B}" srcId="{590D6232-01E8-43A6-909C-91F9B2B97DC5}" destId="{E422F52E-E7E4-4883-89F6-083F4EAEF77E}" srcOrd="3" destOrd="0" parTransId="{387FE8EF-48DB-48D3-904F-547279FEF7A7}" sibTransId="{2170CA5F-B0BD-421A-8F9C-AC84EEEEEAAF}"/>
    <dgm:cxn modelId="{049C8FB0-1955-49E3-BBDC-6E3AEC1033E1}" type="presOf" srcId="{FD0DE88B-6BD7-435C-9FD4-0FA6D5752CE7}" destId="{0A46E787-89E9-43D6-9962-FE77CA69413D}" srcOrd="0" destOrd="0" presId="urn:microsoft.com/office/officeart/2008/layout/LinedList"/>
    <dgm:cxn modelId="{6AB127B6-55FD-45B5-9036-0C75287B84DF}" type="presOf" srcId="{71D6F341-347C-471A-98F7-2EF3347108CE}" destId="{9DEB949B-497C-4B56-A507-4472FD5BC506}" srcOrd="0" destOrd="0" presId="urn:microsoft.com/office/officeart/2008/layout/LinedList"/>
    <dgm:cxn modelId="{CF9E7FC1-7830-4234-9A0A-142A67380F45}" type="presOf" srcId="{14369640-1876-4751-A54C-3FB1E86FBFA9}" destId="{0A8174D2-7913-4E0F-BA92-3D234DAD409A}" srcOrd="0" destOrd="0" presId="urn:microsoft.com/office/officeart/2008/layout/LinedList"/>
    <dgm:cxn modelId="{826796CB-2DA1-4C05-A306-3E38C35C8786}" srcId="{590D6232-01E8-43A6-909C-91F9B2B97DC5}" destId="{A0B4EBC1-ECB0-460D-9427-2642C603286E}" srcOrd="4" destOrd="0" parTransId="{46B728A3-196D-4681-9BB4-8726EBFBA087}" sibTransId="{AD328FC8-3A38-4EF8-AA22-7905A460E411}"/>
    <dgm:cxn modelId="{995A60D2-7A4D-4585-97C2-09B76B81EB5D}" type="presOf" srcId="{A0B4EBC1-ECB0-460D-9427-2642C603286E}" destId="{E6C4DF45-0BA3-4141-9014-1329893BF4B2}" srcOrd="0" destOrd="0" presId="urn:microsoft.com/office/officeart/2008/layout/LinedList"/>
    <dgm:cxn modelId="{2B91F2F4-CDF6-41A3-B122-AB62FA9031BB}" type="presOf" srcId="{590D6232-01E8-43A6-909C-91F9B2B97DC5}" destId="{EB6A96FA-A9A0-4A73-8992-891EB78C7CA6}" srcOrd="0" destOrd="0" presId="urn:microsoft.com/office/officeart/2008/layout/LinedList"/>
    <dgm:cxn modelId="{061F5FF9-C7AE-4E3B-B760-3560C82C348C}" srcId="{590D6232-01E8-43A6-909C-91F9B2B97DC5}" destId="{FD0DE88B-6BD7-435C-9FD4-0FA6D5752CE7}" srcOrd="0" destOrd="0" parTransId="{673CA397-FA66-4CA8-9844-5D35F0CA6AB7}" sibTransId="{CFA2FA31-B9A3-4150-86A8-F08F4F2FCF24}"/>
    <dgm:cxn modelId="{40CAD6A0-3E82-4F81-8282-8842C14BF6CE}" type="presParOf" srcId="{EB6A96FA-A9A0-4A73-8992-891EB78C7CA6}" destId="{72FB9165-FD57-47C4-92B1-AC48CCD2EBFB}" srcOrd="0" destOrd="0" presId="urn:microsoft.com/office/officeart/2008/layout/LinedList"/>
    <dgm:cxn modelId="{46DF5660-3A4A-4C5D-91CD-EDF4B3FD845A}" type="presParOf" srcId="{EB6A96FA-A9A0-4A73-8992-891EB78C7CA6}" destId="{64A8ADA5-A63B-4785-8599-5F33C6A9C850}" srcOrd="1" destOrd="0" presId="urn:microsoft.com/office/officeart/2008/layout/LinedList"/>
    <dgm:cxn modelId="{8555BDE3-F099-42D3-99F7-34B3B6A13F4C}" type="presParOf" srcId="{64A8ADA5-A63B-4785-8599-5F33C6A9C850}" destId="{0A46E787-89E9-43D6-9962-FE77CA69413D}" srcOrd="0" destOrd="0" presId="urn:microsoft.com/office/officeart/2008/layout/LinedList"/>
    <dgm:cxn modelId="{94D7846D-F9AE-4F8E-BA53-B0C4C800EA05}" type="presParOf" srcId="{64A8ADA5-A63B-4785-8599-5F33C6A9C850}" destId="{31B670D8-F0B3-4E82-A4D8-1909C51138DD}" srcOrd="1" destOrd="0" presId="urn:microsoft.com/office/officeart/2008/layout/LinedList"/>
    <dgm:cxn modelId="{6D2AAC7C-C513-4F8A-A1FA-DEC30C68A77B}" type="presParOf" srcId="{EB6A96FA-A9A0-4A73-8992-891EB78C7CA6}" destId="{371F3E51-FFB1-4B2E-89CC-A43C67875B26}" srcOrd="2" destOrd="0" presId="urn:microsoft.com/office/officeart/2008/layout/LinedList"/>
    <dgm:cxn modelId="{4748F549-104B-4053-B208-CE2FFEAB83C6}" type="presParOf" srcId="{EB6A96FA-A9A0-4A73-8992-891EB78C7CA6}" destId="{F6578775-E6CD-422D-960E-25F22CA8B0B2}" srcOrd="3" destOrd="0" presId="urn:microsoft.com/office/officeart/2008/layout/LinedList"/>
    <dgm:cxn modelId="{4876D397-F8E4-4BE0-A8DB-D1079B9C21A5}" type="presParOf" srcId="{F6578775-E6CD-422D-960E-25F22CA8B0B2}" destId="{5372EBD5-AC00-433B-92A8-AEEF92671F6F}" srcOrd="0" destOrd="0" presId="urn:microsoft.com/office/officeart/2008/layout/LinedList"/>
    <dgm:cxn modelId="{540D5126-CB59-4F06-AB8F-1942AB9FB78D}" type="presParOf" srcId="{F6578775-E6CD-422D-960E-25F22CA8B0B2}" destId="{A237B218-522B-4B1C-8328-FD4041C79505}" srcOrd="1" destOrd="0" presId="urn:microsoft.com/office/officeart/2008/layout/LinedList"/>
    <dgm:cxn modelId="{05219B7A-4FC0-4F70-8899-33023AA52565}" type="presParOf" srcId="{EB6A96FA-A9A0-4A73-8992-891EB78C7CA6}" destId="{17CAA41F-2C11-4EF4-B2D9-B5DE2135B3C9}" srcOrd="4" destOrd="0" presId="urn:microsoft.com/office/officeart/2008/layout/LinedList"/>
    <dgm:cxn modelId="{8F902F05-1AB4-4500-8E3F-39F26FB38321}" type="presParOf" srcId="{EB6A96FA-A9A0-4A73-8992-891EB78C7CA6}" destId="{880545E9-9420-4A00-8090-29038F940484}" srcOrd="5" destOrd="0" presId="urn:microsoft.com/office/officeart/2008/layout/LinedList"/>
    <dgm:cxn modelId="{EF9A0690-5242-49B1-B4BD-5D0E7DCF207E}" type="presParOf" srcId="{880545E9-9420-4A00-8090-29038F940484}" destId="{0A8174D2-7913-4E0F-BA92-3D234DAD409A}" srcOrd="0" destOrd="0" presId="urn:microsoft.com/office/officeart/2008/layout/LinedList"/>
    <dgm:cxn modelId="{3FBA4C50-9E4B-48D9-97DA-C8B988458E26}" type="presParOf" srcId="{880545E9-9420-4A00-8090-29038F940484}" destId="{F161B703-2373-4891-A942-A708E23F8645}" srcOrd="1" destOrd="0" presId="urn:microsoft.com/office/officeart/2008/layout/LinedList"/>
    <dgm:cxn modelId="{0402750E-3109-4AA3-B45C-58668D9C6546}" type="presParOf" srcId="{EB6A96FA-A9A0-4A73-8992-891EB78C7CA6}" destId="{76A6196A-1D29-4504-B50A-230AAF50F1D5}" srcOrd="6" destOrd="0" presId="urn:microsoft.com/office/officeart/2008/layout/LinedList"/>
    <dgm:cxn modelId="{FB71AAC4-5AC3-4AD6-BDDD-A309B10BEA69}" type="presParOf" srcId="{EB6A96FA-A9A0-4A73-8992-891EB78C7CA6}" destId="{C4B67110-1CF7-4425-BDCF-5BAFCBB8D796}" srcOrd="7" destOrd="0" presId="urn:microsoft.com/office/officeart/2008/layout/LinedList"/>
    <dgm:cxn modelId="{ADF791DB-6588-4088-9D9E-4F30FFB9F151}" type="presParOf" srcId="{C4B67110-1CF7-4425-BDCF-5BAFCBB8D796}" destId="{A8768CFE-9C15-47F2-84EB-D040E10A8F87}" srcOrd="0" destOrd="0" presId="urn:microsoft.com/office/officeart/2008/layout/LinedList"/>
    <dgm:cxn modelId="{99596BFE-F9E0-4785-8B80-04C718111CE3}" type="presParOf" srcId="{C4B67110-1CF7-4425-BDCF-5BAFCBB8D796}" destId="{06A1D61C-5CFA-43A0-BAF1-7BB6FFF1BBAF}" srcOrd="1" destOrd="0" presId="urn:microsoft.com/office/officeart/2008/layout/LinedList"/>
    <dgm:cxn modelId="{8EFD0E4C-6D47-41DE-8F19-9B9BA1B836F4}" type="presParOf" srcId="{EB6A96FA-A9A0-4A73-8992-891EB78C7CA6}" destId="{85C6E04D-6488-4F9A-A159-E25753B4828D}" srcOrd="8" destOrd="0" presId="urn:microsoft.com/office/officeart/2008/layout/LinedList"/>
    <dgm:cxn modelId="{5573C08E-2611-475E-B21A-FA781D984FDA}" type="presParOf" srcId="{EB6A96FA-A9A0-4A73-8992-891EB78C7CA6}" destId="{0FDA85E9-31DB-4DEE-83A7-2080445D3E14}" srcOrd="9" destOrd="0" presId="urn:microsoft.com/office/officeart/2008/layout/LinedList"/>
    <dgm:cxn modelId="{BB94EFCC-C213-4FD4-BAF4-B7F870724A68}" type="presParOf" srcId="{0FDA85E9-31DB-4DEE-83A7-2080445D3E14}" destId="{E6C4DF45-0BA3-4141-9014-1329893BF4B2}" srcOrd="0" destOrd="0" presId="urn:microsoft.com/office/officeart/2008/layout/LinedList"/>
    <dgm:cxn modelId="{ADED95D7-4119-47F2-9127-573B0669D967}" type="presParOf" srcId="{0FDA85E9-31DB-4DEE-83A7-2080445D3E14}" destId="{BAF79EB0-D4A0-49EF-A979-E1B0C33BF7F2}" srcOrd="1" destOrd="0" presId="urn:microsoft.com/office/officeart/2008/layout/LinedList"/>
    <dgm:cxn modelId="{C055DF4A-67C2-48E6-B0BE-2BF491659C70}" type="presParOf" srcId="{EB6A96FA-A9A0-4A73-8992-891EB78C7CA6}" destId="{B237898B-60D8-49CF-AC4D-15974CEAB82E}" srcOrd="10" destOrd="0" presId="urn:microsoft.com/office/officeart/2008/layout/LinedList"/>
    <dgm:cxn modelId="{D14CFC05-40E2-4BD0-B39A-956AF9233A8E}" type="presParOf" srcId="{EB6A96FA-A9A0-4A73-8992-891EB78C7CA6}" destId="{4A036D12-C0DA-45C8-A02A-97D9C8EBB228}" srcOrd="11" destOrd="0" presId="urn:microsoft.com/office/officeart/2008/layout/LinedList"/>
    <dgm:cxn modelId="{733C3E4E-8C62-4C77-992A-D91D81D2C770}" type="presParOf" srcId="{4A036D12-C0DA-45C8-A02A-97D9C8EBB228}" destId="{6C06295F-DE30-44C8-B268-ABA8CE22DB69}" srcOrd="0" destOrd="0" presId="urn:microsoft.com/office/officeart/2008/layout/LinedList"/>
    <dgm:cxn modelId="{DE9F8942-7E3F-4149-A607-12E07A773621}" type="presParOf" srcId="{4A036D12-C0DA-45C8-A02A-97D9C8EBB228}" destId="{1D9D5D7A-31A6-4819-9977-065CB75D247F}" srcOrd="1" destOrd="0" presId="urn:microsoft.com/office/officeart/2008/layout/LinedList"/>
    <dgm:cxn modelId="{34955531-2EEC-47B4-911A-EED05A01B01A}" type="presParOf" srcId="{EB6A96FA-A9A0-4A73-8992-891EB78C7CA6}" destId="{CD688025-CFF2-4021-BFF8-3EE22FAA1ED7}" srcOrd="12" destOrd="0" presId="urn:microsoft.com/office/officeart/2008/layout/LinedList"/>
    <dgm:cxn modelId="{98494C47-9D55-4395-A454-006AAD1BA81F}" type="presParOf" srcId="{EB6A96FA-A9A0-4A73-8992-891EB78C7CA6}" destId="{F9A48C63-083B-46F5-8F5E-2BDA20D363A7}" srcOrd="13" destOrd="0" presId="urn:microsoft.com/office/officeart/2008/layout/LinedList"/>
    <dgm:cxn modelId="{210A1968-81EB-4D56-889F-256D29EE748F}" type="presParOf" srcId="{F9A48C63-083B-46F5-8F5E-2BDA20D363A7}" destId="{9DEB949B-497C-4B56-A507-4472FD5BC506}" srcOrd="0" destOrd="0" presId="urn:microsoft.com/office/officeart/2008/layout/LinedList"/>
    <dgm:cxn modelId="{16A2C00F-D594-43B9-9349-3931371D232B}" type="presParOf" srcId="{F9A48C63-083B-46F5-8F5E-2BDA20D363A7}" destId="{BB716172-4121-4622-BD8F-B405254A0D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96EC4F-3B8F-425B-A68C-6EB5DF537BF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32CAD62-E6D8-47B9-99B9-021FFE788F44}">
      <dgm:prSet/>
      <dgm:spPr/>
      <dgm:t>
        <a:bodyPr/>
        <a:lstStyle/>
        <a:p>
          <a:r>
            <a:rPr lang="en-US"/>
            <a:t>1. Introduction to Application (Resubmission or Revision Applications only) </a:t>
          </a:r>
        </a:p>
      </dgm:t>
    </dgm:pt>
    <dgm:pt modelId="{44EC427C-2420-41EA-B3B5-3395D998A58D}" type="parTrans" cxnId="{D12FAC69-193A-4659-BAD0-52708BE11161}">
      <dgm:prSet/>
      <dgm:spPr/>
      <dgm:t>
        <a:bodyPr/>
        <a:lstStyle/>
        <a:p>
          <a:endParaRPr lang="en-US"/>
        </a:p>
      </dgm:t>
    </dgm:pt>
    <dgm:pt modelId="{DA57A476-0577-4D2F-939B-5F64CD635647}" type="sibTrans" cxnId="{D12FAC69-193A-4659-BAD0-52708BE11161}">
      <dgm:prSet/>
      <dgm:spPr/>
      <dgm:t>
        <a:bodyPr/>
        <a:lstStyle/>
        <a:p>
          <a:endParaRPr lang="en-US"/>
        </a:p>
      </dgm:t>
    </dgm:pt>
    <dgm:pt modelId="{40995E57-36F4-43EC-A19F-BF5B0D557D8D}">
      <dgm:prSet/>
      <dgm:spPr/>
      <dgm:t>
        <a:bodyPr/>
        <a:lstStyle/>
        <a:p>
          <a:r>
            <a:rPr lang="en-US"/>
            <a:t>2. Specific Aims </a:t>
          </a:r>
        </a:p>
      </dgm:t>
    </dgm:pt>
    <dgm:pt modelId="{9E816ED9-F762-44F7-AB9F-4288AAF05EF3}" type="parTrans" cxnId="{CA8F3F66-432E-4149-B687-F90D3345801E}">
      <dgm:prSet/>
      <dgm:spPr/>
      <dgm:t>
        <a:bodyPr/>
        <a:lstStyle/>
        <a:p>
          <a:endParaRPr lang="en-US"/>
        </a:p>
      </dgm:t>
    </dgm:pt>
    <dgm:pt modelId="{B61A8DF7-C9C9-4A0E-86BD-E7FFA09B4FC0}" type="sibTrans" cxnId="{CA8F3F66-432E-4149-B687-F90D3345801E}">
      <dgm:prSet/>
      <dgm:spPr/>
      <dgm:t>
        <a:bodyPr/>
        <a:lstStyle/>
        <a:p>
          <a:endParaRPr lang="en-US"/>
        </a:p>
      </dgm:t>
    </dgm:pt>
    <dgm:pt modelId="{3F0814A9-898C-4FCF-B9C7-7D2CF9FA69D7}">
      <dgm:prSet/>
      <dgm:spPr/>
      <dgm:t>
        <a:bodyPr/>
        <a:lstStyle/>
        <a:p>
          <a:r>
            <a:rPr lang="en-US"/>
            <a:t>3. Research Strategy (Significance, Innovation, and Approach) </a:t>
          </a:r>
        </a:p>
      </dgm:t>
    </dgm:pt>
    <dgm:pt modelId="{38398638-84BF-4A0E-826C-202FA222F7FD}" type="parTrans" cxnId="{E85C716E-F8ED-448B-A90C-895F2BEA09A8}">
      <dgm:prSet/>
      <dgm:spPr/>
      <dgm:t>
        <a:bodyPr/>
        <a:lstStyle/>
        <a:p>
          <a:endParaRPr lang="en-US"/>
        </a:p>
      </dgm:t>
    </dgm:pt>
    <dgm:pt modelId="{35D86B61-5C7A-4D69-B986-13FD610963B8}" type="sibTrans" cxnId="{E85C716E-F8ED-448B-A90C-895F2BEA09A8}">
      <dgm:prSet/>
      <dgm:spPr/>
      <dgm:t>
        <a:bodyPr/>
        <a:lstStyle/>
        <a:p>
          <a:endParaRPr lang="en-US"/>
        </a:p>
      </dgm:t>
    </dgm:pt>
    <dgm:pt modelId="{BBD1ADF3-58E5-4EEC-87BE-5CC51DCDF77E}">
      <dgm:prSet/>
      <dgm:spPr/>
      <dgm:t>
        <a:bodyPr/>
        <a:lstStyle/>
        <a:p>
          <a:r>
            <a:rPr lang="en-US"/>
            <a:t>4. Bibliography and References Cited/Progress Report Publication List </a:t>
          </a:r>
        </a:p>
      </dgm:t>
    </dgm:pt>
    <dgm:pt modelId="{D6DE1348-2A09-42CC-85B6-DD0424D5F138}" type="parTrans" cxnId="{D263573D-8743-4D6A-BA36-4440E1EC281C}">
      <dgm:prSet/>
      <dgm:spPr/>
      <dgm:t>
        <a:bodyPr/>
        <a:lstStyle/>
        <a:p>
          <a:endParaRPr lang="en-US"/>
        </a:p>
      </dgm:t>
    </dgm:pt>
    <dgm:pt modelId="{DAE307A8-0EE4-487D-9FB3-04D9298D7ECC}" type="sibTrans" cxnId="{D263573D-8743-4D6A-BA36-4440E1EC281C}">
      <dgm:prSet/>
      <dgm:spPr/>
      <dgm:t>
        <a:bodyPr/>
        <a:lstStyle/>
        <a:p>
          <a:endParaRPr lang="en-US"/>
        </a:p>
      </dgm:t>
    </dgm:pt>
    <dgm:pt modelId="{EAE23348-87F3-411D-BD58-45F72606608D}">
      <dgm:prSet/>
      <dgm:spPr/>
      <dgm:t>
        <a:bodyPr/>
        <a:lstStyle/>
        <a:p>
          <a:r>
            <a:rPr lang="en-US"/>
            <a:t>5. Vertebrate Animals </a:t>
          </a:r>
        </a:p>
      </dgm:t>
    </dgm:pt>
    <dgm:pt modelId="{4AACF9DB-F038-4366-B42B-E264D87D6D88}" type="parTrans" cxnId="{0C040732-20F5-4DCC-9E6F-9A76BC541EFC}">
      <dgm:prSet/>
      <dgm:spPr/>
      <dgm:t>
        <a:bodyPr/>
        <a:lstStyle/>
        <a:p>
          <a:endParaRPr lang="en-US"/>
        </a:p>
      </dgm:t>
    </dgm:pt>
    <dgm:pt modelId="{0C0DB903-7B40-4601-BE21-333B2B78C9AF}" type="sibTrans" cxnId="{0C040732-20F5-4DCC-9E6F-9A76BC541EFC}">
      <dgm:prSet/>
      <dgm:spPr/>
      <dgm:t>
        <a:bodyPr/>
        <a:lstStyle/>
        <a:p>
          <a:endParaRPr lang="en-US"/>
        </a:p>
      </dgm:t>
    </dgm:pt>
    <dgm:pt modelId="{20A4FEDA-CEB2-4FBB-B636-EC15667DA8BA}">
      <dgm:prSet/>
      <dgm:spPr/>
      <dgm:t>
        <a:bodyPr/>
        <a:lstStyle/>
        <a:p>
          <a:r>
            <a:rPr lang="en-US"/>
            <a:t>6. Select Agent Research </a:t>
          </a:r>
        </a:p>
      </dgm:t>
    </dgm:pt>
    <dgm:pt modelId="{45AA29E1-CBC4-47CA-A3BF-AF0044A98961}" type="parTrans" cxnId="{ECB5DF6C-EFE8-4605-AD08-6C4D16EF7403}">
      <dgm:prSet/>
      <dgm:spPr/>
      <dgm:t>
        <a:bodyPr/>
        <a:lstStyle/>
        <a:p>
          <a:endParaRPr lang="en-US"/>
        </a:p>
      </dgm:t>
    </dgm:pt>
    <dgm:pt modelId="{72800279-129B-4B1C-92D9-1B22A2B1ABEE}" type="sibTrans" cxnId="{ECB5DF6C-EFE8-4605-AD08-6C4D16EF7403}">
      <dgm:prSet/>
      <dgm:spPr/>
      <dgm:t>
        <a:bodyPr/>
        <a:lstStyle/>
        <a:p>
          <a:endParaRPr lang="en-US"/>
        </a:p>
      </dgm:t>
    </dgm:pt>
    <dgm:pt modelId="{F9413F1C-5518-44B9-B23B-3475DF3E8E5B}">
      <dgm:prSet/>
      <dgm:spPr/>
      <dgm:t>
        <a:bodyPr/>
        <a:lstStyle/>
        <a:p>
          <a:r>
            <a:rPr lang="en-US"/>
            <a:t>7. Multiple PD/PI Leadership Plan </a:t>
          </a:r>
        </a:p>
      </dgm:t>
    </dgm:pt>
    <dgm:pt modelId="{0FC2F957-A939-4165-8E06-86C4034C8727}" type="parTrans" cxnId="{5FE41D00-1964-40FF-973B-58866025D696}">
      <dgm:prSet/>
      <dgm:spPr/>
      <dgm:t>
        <a:bodyPr/>
        <a:lstStyle/>
        <a:p>
          <a:endParaRPr lang="en-US"/>
        </a:p>
      </dgm:t>
    </dgm:pt>
    <dgm:pt modelId="{5ADCEBA6-8D83-4400-9192-B932C543ABA8}" type="sibTrans" cxnId="{5FE41D00-1964-40FF-973B-58866025D696}">
      <dgm:prSet/>
      <dgm:spPr/>
      <dgm:t>
        <a:bodyPr/>
        <a:lstStyle/>
        <a:p>
          <a:endParaRPr lang="en-US"/>
        </a:p>
      </dgm:t>
    </dgm:pt>
    <dgm:pt modelId="{4BF2B112-CACD-449B-9CFC-1C9DA541249D}">
      <dgm:prSet/>
      <dgm:spPr/>
      <dgm:t>
        <a:bodyPr/>
        <a:lstStyle/>
        <a:p>
          <a:r>
            <a:rPr lang="en-US"/>
            <a:t>8. Consortium/Contractual Arrangements </a:t>
          </a:r>
        </a:p>
      </dgm:t>
    </dgm:pt>
    <dgm:pt modelId="{2F4CE59D-1394-4452-BF91-57020CFFF00B}" type="parTrans" cxnId="{49FFB33D-8E89-46C0-8F77-75701380F75B}">
      <dgm:prSet/>
      <dgm:spPr/>
      <dgm:t>
        <a:bodyPr/>
        <a:lstStyle/>
        <a:p>
          <a:endParaRPr lang="en-US"/>
        </a:p>
      </dgm:t>
    </dgm:pt>
    <dgm:pt modelId="{E839E292-A17B-449E-A2E7-9E54116B8DC7}" type="sibTrans" cxnId="{49FFB33D-8E89-46C0-8F77-75701380F75B}">
      <dgm:prSet/>
      <dgm:spPr/>
      <dgm:t>
        <a:bodyPr/>
        <a:lstStyle/>
        <a:p>
          <a:endParaRPr lang="en-US"/>
        </a:p>
      </dgm:t>
    </dgm:pt>
    <dgm:pt modelId="{03FAFFDA-5A32-4100-BC06-B1345EE65E04}">
      <dgm:prSet/>
      <dgm:spPr/>
      <dgm:t>
        <a:bodyPr/>
        <a:lstStyle/>
        <a:p>
          <a:r>
            <a:rPr lang="en-US"/>
            <a:t>9. Letters of Support (e.g., Consultants) </a:t>
          </a:r>
        </a:p>
      </dgm:t>
    </dgm:pt>
    <dgm:pt modelId="{24C937C4-A0D8-4467-8B8C-254562B2AC59}" type="parTrans" cxnId="{A86E731B-F03F-4168-A409-A8F398B11521}">
      <dgm:prSet/>
      <dgm:spPr/>
      <dgm:t>
        <a:bodyPr/>
        <a:lstStyle/>
        <a:p>
          <a:endParaRPr lang="en-US"/>
        </a:p>
      </dgm:t>
    </dgm:pt>
    <dgm:pt modelId="{2C7CB975-E214-44B1-B6DC-110D059DDA34}" type="sibTrans" cxnId="{A86E731B-F03F-4168-A409-A8F398B11521}">
      <dgm:prSet/>
      <dgm:spPr/>
      <dgm:t>
        <a:bodyPr/>
        <a:lstStyle/>
        <a:p>
          <a:endParaRPr lang="en-US"/>
        </a:p>
      </dgm:t>
    </dgm:pt>
    <dgm:pt modelId="{C4910512-D5F9-4642-A220-14D5843EE46C}">
      <dgm:prSet/>
      <dgm:spPr/>
      <dgm:t>
        <a:bodyPr/>
        <a:lstStyle/>
        <a:p>
          <a:r>
            <a:rPr lang="en-US"/>
            <a:t>10. Resource Sharing Plan(s) </a:t>
          </a:r>
        </a:p>
      </dgm:t>
    </dgm:pt>
    <dgm:pt modelId="{FBA1D52E-2246-43FB-B1FB-582AC7544F1E}" type="parTrans" cxnId="{77942D4D-E2B7-4792-A6DB-8E49F0D80C52}">
      <dgm:prSet/>
      <dgm:spPr/>
      <dgm:t>
        <a:bodyPr/>
        <a:lstStyle/>
        <a:p>
          <a:endParaRPr lang="en-US"/>
        </a:p>
      </dgm:t>
    </dgm:pt>
    <dgm:pt modelId="{1523C243-B15B-4653-9004-C4ACC7BD3915}" type="sibTrans" cxnId="{77942D4D-E2B7-4792-A6DB-8E49F0D80C52}">
      <dgm:prSet/>
      <dgm:spPr/>
      <dgm:t>
        <a:bodyPr/>
        <a:lstStyle/>
        <a:p>
          <a:endParaRPr lang="en-US"/>
        </a:p>
      </dgm:t>
    </dgm:pt>
    <dgm:pt modelId="{C5862643-67B4-45B1-8133-7DB99C3F7128}">
      <dgm:prSet/>
      <dgm:spPr/>
      <dgm:t>
        <a:bodyPr/>
        <a:lstStyle/>
        <a:p>
          <a:r>
            <a:rPr lang="en-US"/>
            <a:t>11. Authentication of Key Biological and/or Chemical Resources </a:t>
          </a:r>
        </a:p>
      </dgm:t>
    </dgm:pt>
    <dgm:pt modelId="{D842AE70-28AA-4439-A9D4-5F15EF617A5F}" type="parTrans" cxnId="{295D2DB9-8773-481A-9AEB-952B39FA7DF3}">
      <dgm:prSet/>
      <dgm:spPr/>
      <dgm:t>
        <a:bodyPr/>
        <a:lstStyle/>
        <a:p>
          <a:endParaRPr lang="en-US"/>
        </a:p>
      </dgm:t>
    </dgm:pt>
    <dgm:pt modelId="{BCEBD839-F467-4939-9D54-0BCC3D8C9980}" type="sibTrans" cxnId="{295D2DB9-8773-481A-9AEB-952B39FA7DF3}">
      <dgm:prSet/>
      <dgm:spPr/>
      <dgm:t>
        <a:bodyPr/>
        <a:lstStyle/>
        <a:p>
          <a:endParaRPr lang="en-US"/>
        </a:p>
      </dgm:t>
    </dgm:pt>
    <dgm:pt modelId="{3008D00A-8DDE-4F24-8FC4-A17F800F669A}">
      <dgm:prSet/>
      <dgm:spPr/>
      <dgm:t>
        <a:bodyPr/>
        <a:lstStyle/>
        <a:p>
          <a:r>
            <a:rPr lang="en-US"/>
            <a:t>12. PHS Human Subjects and Clinical Trials Information</a:t>
          </a:r>
        </a:p>
      </dgm:t>
    </dgm:pt>
    <dgm:pt modelId="{301A9270-31F0-4931-85A3-11DA4E6BC513}" type="parTrans" cxnId="{5B2B85F4-CCA1-4CB9-AE77-3F1ABC170C0B}">
      <dgm:prSet/>
      <dgm:spPr/>
      <dgm:t>
        <a:bodyPr/>
        <a:lstStyle/>
        <a:p>
          <a:endParaRPr lang="en-US"/>
        </a:p>
      </dgm:t>
    </dgm:pt>
    <dgm:pt modelId="{23CDF143-7638-45F0-BF2E-FD302CBE2757}" type="sibTrans" cxnId="{5B2B85F4-CCA1-4CB9-AE77-3F1ABC170C0B}">
      <dgm:prSet/>
      <dgm:spPr/>
      <dgm:t>
        <a:bodyPr/>
        <a:lstStyle/>
        <a:p>
          <a:endParaRPr lang="en-US"/>
        </a:p>
      </dgm:t>
    </dgm:pt>
    <dgm:pt modelId="{D4815175-02BB-451B-8D75-D93D4904D1CA}" type="pres">
      <dgm:prSet presAssocID="{C996EC4F-3B8F-425B-A68C-6EB5DF537BF3}" presName="vert0" presStyleCnt="0">
        <dgm:presLayoutVars>
          <dgm:dir/>
          <dgm:animOne val="branch"/>
          <dgm:animLvl val="lvl"/>
        </dgm:presLayoutVars>
      </dgm:prSet>
      <dgm:spPr/>
    </dgm:pt>
    <dgm:pt modelId="{F3A3E9A8-AD7D-41C1-8B59-4A2663FB71D7}" type="pres">
      <dgm:prSet presAssocID="{032CAD62-E6D8-47B9-99B9-021FFE788F44}" presName="thickLine" presStyleLbl="alignNode1" presStyleIdx="0" presStyleCnt="12"/>
      <dgm:spPr/>
    </dgm:pt>
    <dgm:pt modelId="{0FBFD7F8-2BA3-4F39-BCE1-B2B301E60053}" type="pres">
      <dgm:prSet presAssocID="{032CAD62-E6D8-47B9-99B9-021FFE788F44}" presName="horz1" presStyleCnt="0"/>
      <dgm:spPr/>
    </dgm:pt>
    <dgm:pt modelId="{D4F15EA8-80F6-4F96-A86D-454BC9DDD218}" type="pres">
      <dgm:prSet presAssocID="{032CAD62-E6D8-47B9-99B9-021FFE788F44}" presName="tx1" presStyleLbl="revTx" presStyleIdx="0" presStyleCnt="12"/>
      <dgm:spPr/>
    </dgm:pt>
    <dgm:pt modelId="{15C8FAD3-E8CB-4359-A771-32F7E5DE11F3}" type="pres">
      <dgm:prSet presAssocID="{032CAD62-E6D8-47B9-99B9-021FFE788F44}" presName="vert1" presStyleCnt="0"/>
      <dgm:spPr/>
    </dgm:pt>
    <dgm:pt modelId="{B834A647-FFDE-4D42-A07A-EDE501F6F739}" type="pres">
      <dgm:prSet presAssocID="{40995E57-36F4-43EC-A19F-BF5B0D557D8D}" presName="thickLine" presStyleLbl="alignNode1" presStyleIdx="1" presStyleCnt="12"/>
      <dgm:spPr/>
    </dgm:pt>
    <dgm:pt modelId="{5D16E70F-4683-43CF-8335-FDA694A39DE2}" type="pres">
      <dgm:prSet presAssocID="{40995E57-36F4-43EC-A19F-BF5B0D557D8D}" presName="horz1" presStyleCnt="0"/>
      <dgm:spPr/>
    </dgm:pt>
    <dgm:pt modelId="{79E1A385-98A0-41B3-B2F5-5B16E2AAA04C}" type="pres">
      <dgm:prSet presAssocID="{40995E57-36F4-43EC-A19F-BF5B0D557D8D}" presName="tx1" presStyleLbl="revTx" presStyleIdx="1" presStyleCnt="12"/>
      <dgm:spPr/>
    </dgm:pt>
    <dgm:pt modelId="{39F74CE6-2E10-4B8A-9D5E-D1707E83835E}" type="pres">
      <dgm:prSet presAssocID="{40995E57-36F4-43EC-A19F-BF5B0D557D8D}" presName="vert1" presStyleCnt="0"/>
      <dgm:spPr/>
    </dgm:pt>
    <dgm:pt modelId="{177E78EB-98F1-4011-8C6A-160408486FA9}" type="pres">
      <dgm:prSet presAssocID="{3F0814A9-898C-4FCF-B9C7-7D2CF9FA69D7}" presName="thickLine" presStyleLbl="alignNode1" presStyleIdx="2" presStyleCnt="12"/>
      <dgm:spPr/>
    </dgm:pt>
    <dgm:pt modelId="{ABA45405-375E-42C5-9A5E-D2945FCB68D9}" type="pres">
      <dgm:prSet presAssocID="{3F0814A9-898C-4FCF-B9C7-7D2CF9FA69D7}" presName="horz1" presStyleCnt="0"/>
      <dgm:spPr/>
    </dgm:pt>
    <dgm:pt modelId="{2FD1A6AD-9742-498D-8FE9-CE83FA0B65AA}" type="pres">
      <dgm:prSet presAssocID="{3F0814A9-898C-4FCF-B9C7-7D2CF9FA69D7}" presName="tx1" presStyleLbl="revTx" presStyleIdx="2" presStyleCnt="12"/>
      <dgm:spPr/>
    </dgm:pt>
    <dgm:pt modelId="{BB161294-6083-4DFE-A5F7-ADAF43BEC628}" type="pres">
      <dgm:prSet presAssocID="{3F0814A9-898C-4FCF-B9C7-7D2CF9FA69D7}" presName="vert1" presStyleCnt="0"/>
      <dgm:spPr/>
    </dgm:pt>
    <dgm:pt modelId="{5A2A5E09-F275-4D99-A8DE-F08F97E23ED0}" type="pres">
      <dgm:prSet presAssocID="{BBD1ADF3-58E5-4EEC-87BE-5CC51DCDF77E}" presName="thickLine" presStyleLbl="alignNode1" presStyleIdx="3" presStyleCnt="12"/>
      <dgm:spPr/>
    </dgm:pt>
    <dgm:pt modelId="{0BF6C88A-BF8B-46ED-B41C-AF84B2AEC819}" type="pres">
      <dgm:prSet presAssocID="{BBD1ADF3-58E5-4EEC-87BE-5CC51DCDF77E}" presName="horz1" presStyleCnt="0"/>
      <dgm:spPr/>
    </dgm:pt>
    <dgm:pt modelId="{2D473CCA-6836-456C-8E15-C01EC17A6B6C}" type="pres">
      <dgm:prSet presAssocID="{BBD1ADF3-58E5-4EEC-87BE-5CC51DCDF77E}" presName="tx1" presStyleLbl="revTx" presStyleIdx="3" presStyleCnt="12"/>
      <dgm:spPr/>
    </dgm:pt>
    <dgm:pt modelId="{8D97EB02-B258-4931-97A2-D7E88A06A95C}" type="pres">
      <dgm:prSet presAssocID="{BBD1ADF3-58E5-4EEC-87BE-5CC51DCDF77E}" presName="vert1" presStyleCnt="0"/>
      <dgm:spPr/>
    </dgm:pt>
    <dgm:pt modelId="{B969920F-B1BA-4B99-B451-6CC8B9F0AFAF}" type="pres">
      <dgm:prSet presAssocID="{EAE23348-87F3-411D-BD58-45F72606608D}" presName="thickLine" presStyleLbl="alignNode1" presStyleIdx="4" presStyleCnt="12"/>
      <dgm:spPr/>
    </dgm:pt>
    <dgm:pt modelId="{B5715546-2341-4CB4-8B69-D0E50A497A24}" type="pres">
      <dgm:prSet presAssocID="{EAE23348-87F3-411D-BD58-45F72606608D}" presName="horz1" presStyleCnt="0"/>
      <dgm:spPr/>
    </dgm:pt>
    <dgm:pt modelId="{D5F3032E-2CD9-492C-BBDC-FEB65AA3B47F}" type="pres">
      <dgm:prSet presAssocID="{EAE23348-87F3-411D-BD58-45F72606608D}" presName="tx1" presStyleLbl="revTx" presStyleIdx="4" presStyleCnt="12"/>
      <dgm:spPr/>
    </dgm:pt>
    <dgm:pt modelId="{B2CCF14E-F91C-417E-9591-1E94D588C8E8}" type="pres">
      <dgm:prSet presAssocID="{EAE23348-87F3-411D-BD58-45F72606608D}" presName="vert1" presStyleCnt="0"/>
      <dgm:spPr/>
    </dgm:pt>
    <dgm:pt modelId="{B3E251CC-D01F-4FD5-8276-03576380311F}" type="pres">
      <dgm:prSet presAssocID="{20A4FEDA-CEB2-4FBB-B636-EC15667DA8BA}" presName="thickLine" presStyleLbl="alignNode1" presStyleIdx="5" presStyleCnt="12"/>
      <dgm:spPr/>
    </dgm:pt>
    <dgm:pt modelId="{831B1FFC-577F-45B2-B7E9-3565EA547C2A}" type="pres">
      <dgm:prSet presAssocID="{20A4FEDA-CEB2-4FBB-B636-EC15667DA8BA}" presName="horz1" presStyleCnt="0"/>
      <dgm:spPr/>
    </dgm:pt>
    <dgm:pt modelId="{90B29056-9FE8-490F-AFF2-486284F396B0}" type="pres">
      <dgm:prSet presAssocID="{20A4FEDA-CEB2-4FBB-B636-EC15667DA8BA}" presName="tx1" presStyleLbl="revTx" presStyleIdx="5" presStyleCnt="12"/>
      <dgm:spPr/>
    </dgm:pt>
    <dgm:pt modelId="{80159863-90CA-45F2-AC67-06FBB9F4C6DA}" type="pres">
      <dgm:prSet presAssocID="{20A4FEDA-CEB2-4FBB-B636-EC15667DA8BA}" presName="vert1" presStyleCnt="0"/>
      <dgm:spPr/>
    </dgm:pt>
    <dgm:pt modelId="{D9D28A4D-403D-47A1-A4CD-3E377DFBFD84}" type="pres">
      <dgm:prSet presAssocID="{F9413F1C-5518-44B9-B23B-3475DF3E8E5B}" presName="thickLine" presStyleLbl="alignNode1" presStyleIdx="6" presStyleCnt="12"/>
      <dgm:spPr/>
    </dgm:pt>
    <dgm:pt modelId="{AB594C8D-D530-4DC9-AC41-349835C12466}" type="pres">
      <dgm:prSet presAssocID="{F9413F1C-5518-44B9-B23B-3475DF3E8E5B}" presName="horz1" presStyleCnt="0"/>
      <dgm:spPr/>
    </dgm:pt>
    <dgm:pt modelId="{171C5C63-8796-4D8B-B50F-AF6B5958C8D4}" type="pres">
      <dgm:prSet presAssocID="{F9413F1C-5518-44B9-B23B-3475DF3E8E5B}" presName="tx1" presStyleLbl="revTx" presStyleIdx="6" presStyleCnt="12"/>
      <dgm:spPr/>
    </dgm:pt>
    <dgm:pt modelId="{2D61E40E-F3FC-4B99-93A2-0D7EB0F00647}" type="pres">
      <dgm:prSet presAssocID="{F9413F1C-5518-44B9-B23B-3475DF3E8E5B}" presName="vert1" presStyleCnt="0"/>
      <dgm:spPr/>
    </dgm:pt>
    <dgm:pt modelId="{745B0D02-3A09-401A-8095-2718E1802A4E}" type="pres">
      <dgm:prSet presAssocID="{4BF2B112-CACD-449B-9CFC-1C9DA541249D}" presName="thickLine" presStyleLbl="alignNode1" presStyleIdx="7" presStyleCnt="12"/>
      <dgm:spPr/>
    </dgm:pt>
    <dgm:pt modelId="{751ADED3-AC2B-4D4A-B27F-AE9B036E3025}" type="pres">
      <dgm:prSet presAssocID="{4BF2B112-CACD-449B-9CFC-1C9DA541249D}" presName="horz1" presStyleCnt="0"/>
      <dgm:spPr/>
    </dgm:pt>
    <dgm:pt modelId="{997C5E4F-C76C-48DA-AA23-F40237722829}" type="pres">
      <dgm:prSet presAssocID="{4BF2B112-CACD-449B-9CFC-1C9DA541249D}" presName="tx1" presStyleLbl="revTx" presStyleIdx="7" presStyleCnt="12"/>
      <dgm:spPr/>
    </dgm:pt>
    <dgm:pt modelId="{2B50E520-7289-48F6-9763-062871D65F7F}" type="pres">
      <dgm:prSet presAssocID="{4BF2B112-CACD-449B-9CFC-1C9DA541249D}" presName="vert1" presStyleCnt="0"/>
      <dgm:spPr/>
    </dgm:pt>
    <dgm:pt modelId="{D5E3086E-C328-4583-90E8-E9C528D73DE7}" type="pres">
      <dgm:prSet presAssocID="{03FAFFDA-5A32-4100-BC06-B1345EE65E04}" presName="thickLine" presStyleLbl="alignNode1" presStyleIdx="8" presStyleCnt="12"/>
      <dgm:spPr/>
    </dgm:pt>
    <dgm:pt modelId="{E4C7FE87-2DBE-4604-83EB-D97EDB165B2A}" type="pres">
      <dgm:prSet presAssocID="{03FAFFDA-5A32-4100-BC06-B1345EE65E04}" presName="horz1" presStyleCnt="0"/>
      <dgm:spPr/>
    </dgm:pt>
    <dgm:pt modelId="{8D417933-8A0F-48EC-8B4B-F0761010BDAB}" type="pres">
      <dgm:prSet presAssocID="{03FAFFDA-5A32-4100-BC06-B1345EE65E04}" presName="tx1" presStyleLbl="revTx" presStyleIdx="8" presStyleCnt="12"/>
      <dgm:spPr/>
    </dgm:pt>
    <dgm:pt modelId="{8FE3452E-8DEB-4ADE-8CBA-1D7A28500C63}" type="pres">
      <dgm:prSet presAssocID="{03FAFFDA-5A32-4100-BC06-B1345EE65E04}" presName="vert1" presStyleCnt="0"/>
      <dgm:spPr/>
    </dgm:pt>
    <dgm:pt modelId="{6D1BB0EB-D405-41F0-AB0A-9093970EC2B2}" type="pres">
      <dgm:prSet presAssocID="{C4910512-D5F9-4642-A220-14D5843EE46C}" presName="thickLine" presStyleLbl="alignNode1" presStyleIdx="9" presStyleCnt="12"/>
      <dgm:spPr/>
    </dgm:pt>
    <dgm:pt modelId="{8066E09A-0647-455A-8F97-6410CBB3BD41}" type="pres">
      <dgm:prSet presAssocID="{C4910512-D5F9-4642-A220-14D5843EE46C}" presName="horz1" presStyleCnt="0"/>
      <dgm:spPr/>
    </dgm:pt>
    <dgm:pt modelId="{ED48E9EE-91E2-44AB-982E-6F816E7FD8F2}" type="pres">
      <dgm:prSet presAssocID="{C4910512-D5F9-4642-A220-14D5843EE46C}" presName="tx1" presStyleLbl="revTx" presStyleIdx="9" presStyleCnt="12"/>
      <dgm:spPr/>
    </dgm:pt>
    <dgm:pt modelId="{B19CB91E-9B65-4B6A-92E2-E69F8924BF42}" type="pres">
      <dgm:prSet presAssocID="{C4910512-D5F9-4642-A220-14D5843EE46C}" presName="vert1" presStyleCnt="0"/>
      <dgm:spPr/>
    </dgm:pt>
    <dgm:pt modelId="{DB70C20E-6073-417A-9E25-B6ABF7725E7F}" type="pres">
      <dgm:prSet presAssocID="{C5862643-67B4-45B1-8133-7DB99C3F7128}" presName="thickLine" presStyleLbl="alignNode1" presStyleIdx="10" presStyleCnt="12"/>
      <dgm:spPr/>
    </dgm:pt>
    <dgm:pt modelId="{D330EF97-81E2-452C-B5A4-A6CDF515EE72}" type="pres">
      <dgm:prSet presAssocID="{C5862643-67B4-45B1-8133-7DB99C3F7128}" presName="horz1" presStyleCnt="0"/>
      <dgm:spPr/>
    </dgm:pt>
    <dgm:pt modelId="{00800710-7278-42DB-BB3E-8B80DDFF0101}" type="pres">
      <dgm:prSet presAssocID="{C5862643-67B4-45B1-8133-7DB99C3F7128}" presName="tx1" presStyleLbl="revTx" presStyleIdx="10" presStyleCnt="12"/>
      <dgm:spPr/>
    </dgm:pt>
    <dgm:pt modelId="{39B907F2-D1D9-480A-A83A-2F63B317F400}" type="pres">
      <dgm:prSet presAssocID="{C5862643-67B4-45B1-8133-7DB99C3F7128}" presName="vert1" presStyleCnt="0"/>
      <dgm:spPr/>
    </dgm:pt>
    <dgm:pt modelId="{8A4B1B34-13B6-4843-BF9C-E95D6EACB8EA}" type="pres">
      <dgm:prSet presAssocID="{3008D00A-8DDE-4F24-8FC4-A17F800F669A}" presName="thickLine" presStyleLbl="alignNode1" presStyleIdx="11" presStyleCnt="12"/>
      <dgm:spPr/>
    </dgm:pt>
    <dgm:pt modelId="{BE4BC5FB-D9A9-42FD-8F1B-33997DE2A183}" type="pres">
      <dgm:prSet presAssocID="{3008D00A-8DDE-4F24-8FC4-A17F800F669A}" presName="horz1" presStyleCnt="0"/>
      <dgm:spPr/>
    </dgm:pt>
    <dgm:pt modelId="{2FB6C6AB-6221-48CC-8616-110810273AB0}" type="pres">
      <dgm:prSet presAssocID="{3008D00A-8DDE-4F24-8FC4-A17F800F669A}" presName="tx1" presStyleLbl="revTx" presStyleIdx="11" presStyleCnt="12"/>
      <dgm:spPr/>
    </dgm:pt>
    <dgm:pt modelId="{3CA00B3E-2C48-4707-95BF-1BCB4161A851}" type="pres">
      <dgm:prSet presAssocID="{3008D00A-8DDE-4F24-8FC4-A17F800F669A}" presName="vert1" presStyleCnt="0"/>
      <dgm:spPr/>
    </dgm:pt>
  </dgm:ptLst>
  <dgm:cxnLst>
    <dgm:cxn modelId="{5FE41D00-1964-40FF-973B-58866025D696}" srcId="{C996EC4F-3B8F-425B-A68C-6EB5DF537BF3}" destId="{F9413F1C-5518-44B9-B23B-3475DF3E8E5B}" srcOrd="6" destOrd="0" parTransId="{0FC2F957-A939-4165-8E06-86C4034C8727}" sibTransId="{5ADCEBA6-8D83-4400-9192-B932C543ABA8}"/>
    <dgm:cxn modelId="{045AF505-8650-494B-9CCA-997744932483}" type="presOf" srcId="{032CAD62-E6D8-47B9-99B9-021FFE788F44}" destId="{D4F15EA8-80F6-4F96-A86D-454BC9DDD218}" srcOrd="0" destOrd="0" presId="urn:microsoft.com/office/officeart/2008/layout/LinedList"/>
    <dgm:cxn modelId="{062C0812-E7D9-48D4-96FE-588053946E8E}" type="presOf" srcId="{F9413F1C-5518-44B9-B23B-3475DF3E8E5B}" destId="{171C5C63-8796-4D8B-B50F-AF6B5958C8D4}" srcOrd="0" destOrd="0" presId="urn:microsoft.com/office/officeart/2008/layout/LinedList"/>
    <dgm:cxn modelId="{A86E731B-F03F-4168-A409-A8F398B11521}" srcId="{C996EC4F-3B8F-425B-A68C-6EB5DF537BF3}" destId="{03FAFFDA-5A32-4100-BC06-B1345EE65E04}" srcOrd="8" destOrd="0" parTransId="{24C937C4-A0D8-4467-8B8C-254562B2AC59}" sibTransId="{2C7CB975-E214-44B1-B6DC-110D059DDA34}"/>
    <dgm:cxn modelId="{640AA62A-E6DB-42AA-AB75-B5B4E6A56ED0}" type="presOf" srcId="{BBD1ADF3-58E5-4EEC-87BE-5CC51DCDF77E}" destId="{2D473CCA-6836-456C-8E15-C01EC17A6B6C}" srcOrd="0" destOrd="0" presId="urn:microsoft.com/office/officeart/2008/layout/LinedList"/>
    <dgm:cxn modelId="{4B16382E-2A9C-4717-B97C-36F0F1B936BA}" type="presOf" srcId="{C4910512-D5F9-4642-A220-14D5843EE46C}" destId="{ED48E9EE-91E2-44AB-982E-6F816E7FD8F2}" srcOrd="0" destOrd="0" presId="urn:microsoft.com/office/officeart/2008/layout/LinedList"/>
    <dgm:cxn modelId="{0C040732-20F5-4DCC-9E6F-9A76BC541EFC}" srcId="{C996EC4F-3B8F-425B-A68C-6EB5DF537BF3}" destId="{EAE23348-87F3-411D-BD58-45F72606608D}" srcOrd="4" destOrd="0" parTransId="{4AACF9DB-F038-4366-B42B-E264D87D6D88}" sibTransId="{0C0DB903-7B40-4601-BE21-333B2B78C9AF}"/>
    <dgm:cxn modelId="{D263573D-8743-4D6A-BA36-4440E1EC281C}" srcId="{C996EC4F-3B8F-425B-A68C-6EB5DF537BF3}" destId="{BBD1ADF3-58E5-4EEC-87BE-5CC51DCDF77E}" srcOrd="3" destOrd="0" parTransId="{D6DE1348-2A09-42CC-85B6-DD0424D5F138}" sibTransId="{DAE307A8-0EE4-487D-9FB3-04D9298D7ECC}"/>
    <dgm:cxn modelId="{49FFB33D-8E89-46C0-8F77-75701380F75B}" srcId="{C996EC4F-3B8F-425B-A68C-6EB5DF537BF3}" destId="{4BF2B112-CACD-449B-9CFC-1C9DA541249D}" srcOrd="7" destOrd="0" parTransId="{2F4CE59D-1394-4452-BF91-57020CFFF00B}" sibTransId="{E839E292-A17B-449E-A2E7-9E54116B8DC7}"/>
    <dgm:cxn modelId="{E881C641-F662-4B04-8077-EAA50B4775D3}" type="presOf" srcId="{4BF2B112-CACD-449B-9CFC-1C9DA541249D}" destId="{997C5E4F-C76C-48DA-AA23-F40237722829}" srcOrd="0" destOrd="0" presId="urn:microsoft.com/office/officeart/2008/layout/LinedList"/>
    <dgm:cxn modelId="{77942D4D-E2B7-4792-A6DB-8E49F0D80C52}" srcId="{C996EC4F-3B8F-425B-A68C-6EB5DF537BF3}" destId="{C4910512-D5F9-4642-A220-14D5843EE46C}" srcOrd="9" destOrd="0" parTransId="{FBA1D52E-2246-43FB-B1FB-582AC7544F1E}" sibTransId="{1523C243-B15B-4653-9004-C4ACC7BD3915}"/>
    <dgm:cxn modelId="{06E9FC50-C976-4A73-839E-FB754DCDAFFF}" type="presOf" srcId="{EAE23348-87F3-411D-BD58-45F72606608D}" destId="{D5F3032E-2CD9-492C-BBDC-FEB65AA3B47F}" srcOrd="0" destOrd="0" presId="urn:microsoft.com/office/officeart/2008/layout/LinedList"/>
    <dgm:cxn modelId="{CA8F3F66-432E-4149-B687-F90D3345801E}" srcId="{C996EC4F-3B8F-425B-A68C-6EB5DF537BF3}" destId="{40995E57-36F4-43EC-A19F-BF5B0D557D8D}" srcOrd="1" destOrd="0" parTransId="{9E816ED9-F762-44F7-AB9F-4288AAF05EF3}" sibTransId="{B61A8DF7-C9C9-4A0E-86BD-E7FFA09B4FC0}"/>
    <dgm:cxn modelId="{94DD2A68-5236-47BD-8B59-212FB4D3C660}" type="presOf" srcId="{C5862643-67B4-45B1-8133-7DB99C3F7128}" destId="{00800710-7278-42DB-BB3E-8B80DDFF0101}" srcOrd="0" destOrd="0" presId="urn:microsoft.com/office/officeart/2008/layout/LinedList"/>
    <dgm:cxn modelId="{D12FAC69-193A-4659-BAD0-52708BE11161}" srcId="{C996EC4F-3B8F-425B-A68C-6EB5DF537BF3}" destId="{032CAD62-E6D8-47B9-99B9-021FFE788F44}" srcOrd="0" destOrd="0" parTransId="{44EC427C-2420-41EA-B3B5-3395D998A58D}" sibTransId="{DA57A476-0577-4D2F-939B-5F64CD635647}"/>
    <dgm:cxn modelId="{0734496C-6F8D-4BB9-BEC8-A9810F136D1E}" type="presOf" srcId="{C996EC4F-3B8F-425B-A68C-6EB5DF537BF3}" destId="{D4815175-02BB-451B-8D75-D93D4904D1CA}" srcOrd="0" destOrd="0" presId="urn:microsoft.com/office/officeart/2008/layout/LinedList"/>
    <dgm:cxn modelId="{ECB5DF6C-EFE8-4605-AD08-6C4D16EF7403}" srcId="{C996EC4F-3B8F-425B-A68C-6EB5DF537BF3}" destId="{20A4FEDA-CEB2-4FBB-B636-EC15667DA8BA}" srcOrd="5" destOrd="0" parTransId="{45AA29E1-CBC4-47CA-A3BF-AF0044A98961}" sibTransId="{72800279-129B-4B1C-92D9-1B22A2B1ABEE}"/>
    <dgm:cxn modelId="{E85C716E-F8ED-448B-A90C-895F2BEA09A8}" srcId="{C996EC4F-3B8F-425B-A68C-6EB5DF537BF3}" destId="{3F0814A9-898C-4FCF-B9C7-7D2CF9FA69D7}" srcOrd="2" destOrd="0" parTransId="{38398638-84BF-4A0E-826C-202FA222F7FD}" sibTransId="{35D86B61-5C7A-4D69-B986-13FD610963B8}"/>
    <dgm:cxn modelId="{625F2071-FCAE-4328-8BDA-6B86CC502245}" type="presOf" srcId="{40995E57-36F4-43EC-A19F-BF5B0D557D8D}" destId="{79E1A385-98A0-41B3-B2F5-5B16E2AAA04C}" srcOrd="0" destOrd="0" presId="urn:microsoft.com/office/officeart/2008/layout/LinedList"/>
    <dgm:cxn modelId="{ED40FDA0-1E78-46B4-980D-E46058D29D10}" type="presOf" srcId="{20A4FEDA-CEB2-4FBB-B636-EC15667DA8BA}" destId="{90B29056-9FE8-490F-AFF2-486284F396B0}" srcOrd="0" destOrd="0" presId="urn:microsoft.com/office/officeart/2008/layout/LinedList"/>
    <dgm:cxn modelId="{CDDBC4B1-05A8-4AD4-BAA0-AD4CD179B789}" type="presOf" srcId="{03FAFFDA-5A32-4100-BC06-B1345EE65E04}" destId="{8D417933-8A0F-48EC-8B4B-F0761010BDAB}" srcOrd="0" destOrd="0" presId="urn:microsoft.com/office/officeart/2008/layout/LinedList"/>
    <dgm:cxn modelId="{295D2DB9-8773-481A-9AEB-952B39FA7DF3}" srcId="{C996EC4F-3B8F-425B-A68C-6EB5DF537BF3}" destId="{C5862643-67B4-45B1-8133-7DB99C3F7128}" srcOrd="10" destOrd="0" parTransId="{D842AE70-28AA-4439-A9D4-5F15EF617A5F}" sibTransId="{BCEBD839-F467-4939-9D54-0BCC3D8C9980}"/>
    <dgm:cxn modelId="{8CBDA9C1-4488-4A2F-ACEF-63925FDF5A04}" type="presOf" srcId="{3008D00A-8DDE-4F24-8FC4-A17F800F669A}" destId="{2FB6C6AB-6221-48CC-8616-110810273AB0}" srcOrd="0" destOrd="0" presId="urn:microsoft.com/office/officeart/2008/layout/LinedList"/>
    <dgm:cxn modelId="{838CADD8-4486-4609-805E-F35AAB6D2BA8}" type="presOf" srcId="{3F0814A9-898C-4FCF-B9C7-7D2CF9FA69D7}" destId="{2FD1A6AD-9742-498D-8FE9-CE83FA0B65AA}" srcOrd="0" destOrd="0" presId="urn:microsoft.com/office/officeart/2008/layout/LinedList"/>
    <dgm:cxn modelId="{5B2B85F4-CCA1-4CB9-AE77-3F1ABC170C0B}" srcId="{C996EC4F-3B8F-425B-A68C-6EB5DF537BF3}" destId="{3008D00A-8DDE-4F24-8FC4-A17F800F669A}" srcOrd="11" destOrd="0" parTransId="{301A9270-31F0-4931-85A3-11DA4E6BC513}" sibTransId="{23CDF143-7638-45F0-BF2E-FD302CBE2757}"/>
    <dgm:cxn modelId="{8A408D30-443C-4642-9EC9-6B926BEAD8AD}" type="presParOf" srcId="{D4815175-02BB-451B-8D75-D93D4904D1CA}" destId="{F3A3E9A8-AD7D-41C1-8B59-4A2663FB71D7}" srcOrd="0" destOrd="0" presId="urn:microsoft.com/office/officeart/2008/layout/LinedList"/>
    <dgm:cxn modelId="{784FE242-B833-49C3-BDE0-D1475255002A}" type="presParOf" srcId="{D4815175-02BB-451B-8D75-D93D4904D1CA}" destId="{0FBFD7F8-2BA3-4F39-BCE1-B2B301E60053}" srcOrd="1" destOrd="0" presId="urn:microsoft.com/office/officeart/2008/layout/LinedList"/>
    <dgm:cxn modelId="{CEF26FF5-13B9-4C1D-8EA5-EE8CD0565D96}" type="presParOf" srcId="{0FBFD7F8-2BA3-4F39-BCE1-B2B301E60053}" destId="{D4F15EA8-80F6-4F96-A86D-454BC9DDD218}" srcOrd="0" destOrd="0" presId="urn:microsoft.com/office/officeart/2008/layout/LinedList"/>
    <dgm:cxn modelId="{E836A5F3-84BC-4888-8C1E-041C921CD583}" type="presParOf" srcId="{0FBFD7F8-2BA3-4F39-BCE1-B2B301E60053}" destId="{15C8FAD3-E8CB-4359-A771-32F7E5DE11F3}" srcOrd="1" destOrd="0" presId="urn:microsoft.com/office/officeart/2008/layout/LinedList"/>
    <dgm:cxn modelId="{7FE551C0-0B20-4C73-80D5-C50D1FC1E535}" type="presParOf" srcId="{D4815175-02BB-451B-8D75-D93D4904D1CA}" destId="{B834A647-FFDE-4D42-A07A-EDE501F6F739}" srcOrd="2" destOrd="0" presId="urn:microsoft.com/office/officeart/2008/layout/LinedList"/>
    <dgm:cxn modelId="{B62A10B5-2281-4386-87BC-F0512EC0BF01}" type="presParOf" srcId="{D4815175-02BB-451B-8D75-D93D4904D1CA}" destId="{5D16E70F-4683-43CF-8335-FDA694A39DE2}" srcOrd="3" destOrd="0" presId="urn:microsoft.com/office/officeart/2008/layout/LinedList"/>
    <dgm:cxn modelId="{FADD90E3-7D46-45EE-BBED-BD59958B06F1}" type="presParOf" srcId="{5D16E70F-4683-43CF-8335-FDA694A39DE2}" destId="{79E1A385-98A0-41B3-B2F5-5B16E2AAA04C}" srcOrd="0" destOrd="0" presId="urn:microsoft.com/office/officeart/2008/layout/LinedList"/>
    <dgm:cxn modelId="{44CE125A-09C9-4C41-ABB5-0F655F5307DE}" type="presParOf" srcId="{5D16E70F-4683-43CF-8335-FDA694A39DE2}" destId="{39F74CE6-2E10-4B8A-9D5E-D1707E83835E}" srcOrd="1" destOrd="0" presId="urn:microsoft.com/office/officeart/2008/layout/LinedList"/>
    <dgm:cxn modelId="{0B8DAF96-AE31-4018-9333-E091A0A09B32}" type="presParOf" srcId="{D4815175-02BB-451B-8D75-D93D4904D1CA}" destId="{177E78EB-98F1-4011-8C6A-160408486FA9}" srcOrd="4" destOrd="0" presId="urn:microsoft.com/office/officeart/2008/layout/LinedList"/>
    <dgm:cxn modelId="{B6067051-F3B1-4EAD-8A1A-8BEF6D6F247E}" type="presParOf" srcId="{D4815175-02BB-451B-8D75-D93D4904D1CA}" destId="{ABA45405-375E-42C5-9A5E-D2945FCB68D9}" srcOrd="5" destOrd="0" presId="urn:microsoft.com/office/officeart/2008/layout/LinedList"/>
    <dgm:cxn modelId="{854341AB-7AE2-4229-9888-F6CA143F0D24}" type="presParOf" srcId="{ABA45405-375E-42C5-9A5E-D2945FCB68D9}" destId="{2FD1A6AD-9742-498D-8FE9-CE83FA0B65AA}" srcOrd="0" destOrd="0" presId="urn:microsoft.com/office/officeart/2008/layout/LinedList"/>
    <dgm:cxn modelId="{695AB323-8A04-415F-B8A5-493DEBF1DD3E}" type="presParOf" srcId="{ABA45405-375E-42C5-9A5E-D2945FCB68D9}" destId="{BB161294-6083-4DFE-A5F7-ADAF43BEC628}" srcOrd="1" destOrd="0" presId="urn:microsoft.com/office/officeart/2008/layout/LinedList"/>
    <dgm:cxn modelId="{B9B244C6-F293-4466-B72C-DA4D87E4FCBE}" type="presParOf" srcId="{D4815175-02BB-451B-8D75-D93D4904D1CA}" destId="{5A2A5E09-F275-4D99-A8DE-F08F97E23ED0}" srcOrd="6" destOrd="0" presId="urn:microsoft.com/office/officeart/2008/layout/LinedList"/>
    <dgm:cxn modelId="{8700F1C6-5CA4-4FB7-93FB-CF8FA2922109}" type="presParOf" srcId="{D4815175-02BB-451B-8D75-D93D4904D1CA}" destId="{0BF6C88A-BF8B-46ED-B41C-AF84B2AEC819}" srcOrd="7" destOrd="0" presId="urn:microsoft.com/office/officeart/2008/layout/LinedList"/>
    <dgm:cxn modelId="{690A24DA-50AA-4311-8617-2705550E1305}" type="presParOf" srcId="{0BF6C88A-BF8B-46ED-B41C-AF84B2AEC819}" destId="{2D473CCA-6836-456C-8E15-C01EC17A6B6C}" srcOrd="0" destOrd="0" presId="urn:microsoft.com/office/officeart/2008/layout/LinedList"/>
    <dgm:cxn modelId="{B29380AF-C5F9-4B7C-AC0F-C78A93EB6A34}" type="presParOf" srcId="{0BF6C88A-BF8B-46ED-B41C-AF84B2AEC819}" destId="{8D97EB02-B258-4931-97A2-D7E88A06A95C}" srcOrd="1" destOrd="0" presId="urn:microsoft.com/office/officeart/2008/layout/LinedList"/>
    <dgm:cxn modelId="{7E372E2F-1BA9-4ECF-9E08-02B774437087}" type="presParOf" srcId="{D4815175-02BB-451B-8D75-D93D4904D1CA}" destId="{B969920F-B1BA-4B99-B451-6CC8B9F0AFAF}" srcOrd="8" destOrd="0" presId="urn:microsoft.com/office/officeart/2008/layout/LinedList"/>
    <dgm:cxn modelId="{752B85D6-0BEF-430A-B990-A620BFAD2FB5}" type="presParOf" srcId="{D4815175-02BB-451B-8D75-D93D4904D1CA}" destId="{B5715546-2341-4CB4-8B69-D0E50A497A24}" srcOrd="9" destOrd="0" presId="urn:microsoft.com/office/officeart/2008/layout/LinedList"/>
    <dgm:cxn modelId="{424E0510-8C18-4E64-8388-54E43AE6E5DD}" type="presParOf" srcId="{B5715546-2341-4CB4-8B69-D0E50A497A24}" destId="{D5F3032E-2CD9-492C-BBDC-FEB65AA3B47F}" srcOrd="0" destOrd="0" presId="urn:microsoft.com/office/officeart/2008/layout/LinedList"/>
    <dgm:cxn modelId="{D35BFD19-69EF-45AF-AA63-15A489DCFD9B}" type="presParOf" srcId="{B5715546-2341-4CB4-8B69-D0E50A497A24}" destId="{B2CCF14E-F91C-417E-9591-1E94D588C8E8}" srcOrd="1" destOrd="0" presId="urn:microsoft.com/office/officeart/2008/layout/LinedList"/>
    <dgm:cxn modelId="{86E9C708-A345-480F-AD41-76BAAB534720}" type="presParOf" srcId="{D4815175-02BB-451B-8D75-D93D4904D1CA}" destId="{B3E251CC-D01F-4FD5-8276-03576380311F}" srcOrd="10" destOrd="0" presId="urn:microsoft.com/office/officeart/2008/layout/LinedList"/>
    <dgm:cxn modelId="{6AE5C7B7-4912-4F70-AE14-FF36CAB23C2E}" type="presParOf" srcId="{D4815175-02BB-451B-8D75-D93D4904D1CA}" destId="{831B1FFC-577F-45B2-B7E9-3565EA547C2A}" srcOrd="11" destOrd="0" presId="urn:microsoft.com/office/officeart/2008/layout/LinedList"/>
    <dgm:cxn modelId="{B8487A40-22A5-4D54-9414-F92B9EC5860A}" type="presParOf" srcId="{831B1FFC-577F-45B2-B7E9-3565EA547C2A}" destId="{90B29056-9FE8-490F-AFF2-486284F396B0}" srcOrd="0" destOrd="0" presId="urn:microsoft.com/office/officeart/2008/layout/LinedList"/>
    <dgm:cxn modelId="{0F43341D-9591-4F87-9B6D-2582982B30DE}" type="presParOf" srcId="{831B1FFC-577F-45B2-B7E9-3565EA547C2A}" destId="{80159863-90CA-45F2-AC67-06FBB9F4C6DA}" srcOrd="1" destOrd="0" presId="urn:microsoft.com/office/officeart/2008/layout/LinedList"/>
    <dgm:cxn modelId="{C809D6D5-3AF3-471E-9828-5057B4112097}" type="presParOf" srcId="{D4815175-02BB-451B-8D75-D93D4904D1CA}" destId="{D9D28A4D-403D-47A1-A4CD-3E377DFBFD84}" srcOrd="12" destOrd="0" presId="urn:microsoft.com/office/officeart/2008/layout/LinedList"/>
    <dgm:cxn modelId="{915473A1-ADEA-47C0-9B1C-888209F509D1}" type="presParOf" srcId="{D4815175-02BB-451B-8D75-D93D4904D1CA}" destId="{AB594C8D-D530-4DC9-AC41-349835C12466}" srcOrd="13" destOrd="0" presId="urn:microsoft.com/office/officeart/2008/layout/LinedList"/>
    <dgm:cxn modelId="{C7BF22EC-85C7-4C85-A48B-23390D1925D4}" type="presParOf" srcId="{AB594C8D-D530-4DC9-AC41-349835C12466}" destId="{171C5C63-8796-4D8B-B50F-AF6B5958C8D4}" srcOrd="0" destOrd="0" presId="urn:microsoft.com/office/officeart/2008/layout/LinedList"/>
    <dgm:cxn modelId="{C700AA35-C871-44DB-8B9D-22BB007E0292}" type="presParOf" srcId="{AB594C8D-D530-4DC9-AC41-349835C12466}" destId="{2D61E40E-F3FC-4B99-93A2-0D7EB0F00647}" srcOrd="1" destOrd="0" presId="urn:microsoft.com/office/officeart/2008/layout/LinedList"/>
    <dgm:cxn modelId="{93EC5BE7-BCCA-48C4-8E0F-19A630374C81}" type="presParOf" srcId="{D4815175-02BB-451B-8D75-D93D4904D1CA}" destId="{745B0D02-3A09-401A-8095-2718E1802A4E}" srcOrd="14" destOrd="0" presId="urn:microsoft.com/office/officeart/2008/layout/LinedList"/>
    <dgm:cxn modelId="{D472FB59-D79B-4213-82F6-C1442FC35C41}" type="presParOf" srcId="{D4815175-02BB-451B-8D75-D93D4904D1CA}" destId="{751ADED3-AC2B-4D4A-B27F-AE9B036E3025}" srcOrd="15" destOrd="0" presId="urn:microsoft.com/office/officeart/2008/layout/LinedList"/>
    <dgm:cxn modelId="{B84CE237-B03B-4361-A7B8-445321A7CF8F}" type="presParOf" srcId="{751ADED3-AC2B-4D4A-B27F-AE9B036E3025}" destId="{997C5E4F-C76C-48DA-AA23-F40237722829}" srcOrd="0" destOrd="0" presId="urn:microsoft.com/office/officeart/2008/layout/LinedList"/>
    <dgm:cxn modelId="{FB741480-FCE4-4AA2-93C5-EAE5C749FF56}" type="presParOf" srcId="{751ADED3-AC2B-4D4A-B27F-AE9B036E3025}" destId="{2B50E520-7289-48F6-9763-062871D65F7F}" srcOrd="1" destOrd="0" presId="urn:microsoft.com/office/officeart/2008/layout/LinedList"/>
    <dgm:cxn modelId="{3BEC2676-86F8-47AF-81F1-C4AE0E81DBAF}" type="presParOf" srcId="{D4815175-02BB-451B-8D75-D93D4904D1CA}" destId="{D5E3086E-C328-4583-90E8-E9C528D73DE7}" srcOrd="16" destOrd="0" presId="urn:microsoft.com/office/officeart/2008/layout/LinedList"/>
    <dgm:cxn modelId="{E2BA42D7-8306-4FC0-837A-83807D67F57E}" type="presParOf" srcId="{D4815175-02BB-451B-8D75-D93D4904D1CA}" destId="{E4C7FE87-2DBE-4604-83EB-D97EDB165B2A}" srcOrd="17" destOrd="0" presId="urn:microsoft.com/office/officeart/2008/layout/LinedList"/>
    <dgm:cxn modelId="{90645579-C67D-41E5-9B85-0D1E8C88D84B}" type="presParOf" srcId="{E4C7FE87-2DBE-4604-83EB-D97EDB165B2A}" destId="{8D417933-8A0F-48EC-8B4B-F0761010BDAB}" srcOrd="0" destOrd="0" presId="urn:microsoft.com/office/officeart/2008/layout/LinedList"/>
    <dgm:cxn modelId="{5C6A993E-D0A6-48E6-B0ED-1DE82E9AA68B}" type="presParOf" srcId="{E4C7FE87-2DBE-4604-83EB-D97EDB165B2A}" destId="{8FE3452E-8DEB-4ADE-8CBA-1D7A28500C63}" srcOrd="1" destOrd="0" presId="urn:microsoft.com/office/officeart/2008/layout/LinedList"/>
    <dgm:cxn modelId="{AB31700D-696C-4397-818A-5A95F905DAA4}" type="presParOf" srcId="{D4815175-02BB-451B-8D75-D93D4904D1CA}" destId="{6D1BB0EB-D405-41F0-AB0A-9093970EC2B2}" srcOrd="18" destOrd="0" presId="urn:microsoft.com/office/officeart/2008/layout/LinedList"/>
    <dgm:cxn modelId="{CBDD7F31-12A9-4713-9E7D-FD64E3AB97AE}" type="presParOf" srcId="{D4815175-02BB-451B-8D75-D93D4904D1CA}" destId="{8066E09A-0647-455A-8F97-6410CBB3BD41}" srcOrd="19" destOrd="0" presId="urn:microsoft.com/office/officeart/2008/layout/LinedList"/>
    <dgm:cxn modelId="{638256FD-8A18-4DCF-BF40-E6FB9AED0B94}" type="presParOf" srcId="{8066E09A-0647-455A-8F97-6410CBB3BD41}" destId="{ED48E9EE-91E2-44AB-982E-6F816E7FD8F2}" srcOrd="0" destOrd="0" presId="urn:microsoft.com/office/officeart/2008/layout/LinedList"/>
    <dgm:cxn modelId="{7FC53432-F9C6-4551-80DD-E0F16B1E6880}" type="presParOf" srcId="{8066E09A-0647-455A-8F97-6410CBB3BD41}" destId="{B19CB91E-9B65-4B6A-92E2-E69F8924BF42}" srcOrd="1" destOrd="0" presId="urn:microsoft.com/office/officeart/2008/layout/LinedList"/>
    <dgm:cxn modelId="{AF5D45A6-B527-4FB4-9885-329481316AD2}" type="presParOf" srcId="{D4815175-02BB-451B-8D75-D93D4904D1CA}" destId="{DB70C20E-6073-417A-9E25-B6ABF7725E7F}" srcOrd="20" destOrd="0" presId="urn:microsoft.com/office/officeart/2008/layout/LinedList"/>
    <dgm:cxn modelId="{3A84B301-BFE4-4096-9B3C-D1AD812921AE}" type="presParOf" srcId="{D4815175-02BB-451B-8D75-D93D4904D1CA}" destId="{D330EF97-81E2-452C-B5A4-A6CDF515EE72}" srcOrd="21" destOrd="0" presId="urn:microsoft.com/office/officeart/2008/layout/LinedList"/>
    <dgm:cxn modelId="{7E0D052B-9731-41DC-AA4E-8397ECC2F321}" type="presParOf" srcId="{D330EF97-81E2-452C-B5A4-A6CDF515EE72}" destId="{00800710-7278-42DB-BB3E-8B80DDFF0101}" srcOrd="0" destOrd="0" presId="urn:microsoft.com/office/officeart/2008/layout/LinedList"/>
    <dgm:cxn modelId="{16AE8582-6890-4152-BECE-2945F9DB441B}" type="presParOf" srcId="{D330EF97-81E2-452C-B5A4-A6CDF515EE72}" destId="{39B907F2-D1D9-480A-A83A-2F63B317F400}" srcOrd="1" destOrd="0" presId="urn:microsoft.com/office/officeart/2008/layout/LinedList"/>
    <dgm:cxn modelId="{1F6005CD-3C80-4B98-BA50-19018B6BD298}" type="presParOf" srcId="{D4815175-02BB-451B-8D75-D93D4904D1CA}" destId="{8A4B1B34-13B6-4843-BF9C-E95D6EACB8EA}" srcOrd="22" destOrd="0" presId="urn:microsoft.com/office/officeart/2008/layout/LinedList"/>
    <dgm:cxn modelId="{8A55E9A0-8A54-49E5-974A-881010BD397F}" type="presParOf" srcId="{D4815175-02BB-451B-8D75-D93D4904D1CA}" destId="{BE4BC5FB-D9A9-42FD-8F1B-33997DE2A183}" srcOrd="23" destOrd="0" presId="urn:microsoft.com/office/officeart/2008/layout/LinedList"/>
    <dgm:cxn modelId="{0C866D63-F8FB-48A5-88FB-A3E70BF7F41A}" type="presParOf" srcId="{BE4BC5FB-D9A9-42FD-8F1B-33997DE2A183}" destId="{2FB6C6AB-6221-48CC-8616-110810273AB0}" srcOrd="0" destOrd="0" presId="urn:microsoft.com/office/officeart/2008/layout/LinedList"/>
    <dgm:cxn modelId="{03B12170-8FD8-4C87-8C08-001F781679FC}" type="presParOf" srcId="{BE4BC5FB-D9A9-42FD-8F1B-33997DE2A183}" destId="{3CA00B3E-2C48-4707-95BF-1BCB4161A8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F420D-753A-416E-86DA-7922984CC5B3}">
      <dsp:nvSpPr>
        <dsp:cNvPr id="0" name=""/>
        <dsp:cNvSpPr/>
      </dsp:nvSpPr>
      <dsp:spPr>
        <a:xfrm>
          <a:off x="0" y="505"/>
          <a:ext cx="8646403" cy="11837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477225-E60C-4505-94AC-7294CC44804D}">
      <dsp:nvSpPr>
        <dsp:cNvPr id="0" name=""/>
        <dsp:cNvSpPr/>
      </dsp:nvSpPr>
      <dsp:spPr>
        <a:xfrm>
          <a:off x="358074" y="266842"/>
          <a:ext cx="651044" cy="651044"/>
        </a:xfrm>
        <a:prstGeom prst="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C8B17-80E5-4DBC-9257-F33F36E53FFF}">
      <dsp:nvSpPr>
        <dsp:cNvPr id="0" name=""/>
        <dsp:cNvSpPr/>
      </dsp:nvSpPr>
      <dsp:spPr>
        <a:xfrm>
          <a:off x="1367193" y="505"/>
          <a:ext cx="7279209" cy="1183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277" tIns="125277" rIns="125277" bIns="125277" numCol="1" spcCol="1270" anchor="ctr" anchorCtr="0">
          <a:noAutofit/>
        </a:bodyPr>
        <a:lstStyle/>
        <a:p>
          <a:pPr marL="0" lvl="0" indent="0" algn="l" defTabSz="1111250">
            <a:lnSpc>
              <a:spcPct val="100000"/>
            </a:lnSpc>
            <a:spcBef>
              <a:spcPct val="0"/>
            </a:spcBef>
            <a:spcAft>
              <a:spcPct val="35000"/>
            </a:spcAft>
            <a:buNone/>
          </a:pPr>
          <a:r>
            <a:rPr lang="en-US" sz="2500" b="1" kern="1200"/>
            <a:t>Specific Aim 1</a:t>
          </a:r>
          <a:r>
            <a:rPr lang="en-US" sz="2500" kern="1200"/>
            <a:t>: Implement a structured mentoring program for the DRPP investigators  </a:t>
          </a:r>
        </a:p>
      </dsp:txBody>
      <dsp:txXfrm>
        <a:off x="1367193" y="505"/>
        <a:ext cx="7279209" cy="1183717"/>
      </dsp:txXfrm>
    </dsp:sp>
    <dsp:sp modelId="{99425BBB-E058-48BE-AA48-99561C6857F8}">
      <dsp:nvSpPr>
        <dsp:cNvPr id="0" name=""/>
        <dsp:cNvSpPr/>
      </dsp:nvSpPr>
      <dsp:spPr>
        <a:xfrm>
          <a:off x="0" y="1480152"/>
          <a:ext cx="8646403" cy="11837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18D83-1451-4B4E-9579-504C534F4225}">
      <dsp:nvSpPr>
        <dsp:cNvPr id="0" name=""/>
        <dsp:cNvSpPr/>
      </dsp:nvSpPr>
      <dsp:spPr>
        <a:xfrm>
          <a:off x="358074" y="1746488"/>
          <a:ext cx="651044" cy="651044"/>
        </a:xfrm>
        <a:prstGeom prst="rect">
          <a:avLst/>
        </a:prstGeom>
        <a:blipFill rotWithShape="1">
          <a:blip xmlns:r="http://schemas.openxmlformats.org/officeDocument/2006/relationships" r:embed="rId2"/>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8FBBD-6848-4729-AD13-A388335910F4}">
      <dsp:nvSpPr>
        <dsp:cNvPr id="0" name=""/>
        <dsp:cNvSpPr/>
      </dsp:nvSpPr>
      <dsp:spPr>
        <a:xfrm>
          <a:off x="1367193" y="1480152"/>
          <a:ext cx="7279209" cy="1183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277" tIns="125277" rIns="125277" bIns="125277" numCol="1" spcCol="1270" anchor="ctr" anchorCtr="0">
          <a:noAutofit/>
        </a:bodyPr>
        <a:lstStyle/>
        <a:p>
          <a:pPr marL="0" lvl="0" indent="0" algn="l" defTabSz="1111250">
            <a:lnSpc>
              <a:spcPct val="100000"/>
            </a:lnSpc>
            <a:spcBef>
              <a:spcPct val="0"/>
            </a:spcBef>
            <a:spcAft>
              <a:spcPct val="35000"/>
            </a:spcAft>
            <a:buNone/>
          </a:pPr>
          <a:r>
            <a:rPr lang="en-US" sz="2500" b="1" kern="1200"/>
            <a:t>Specific Aim 2</a:t>
          </a:r>
          <a:r>
            <a:rPr lang="en-US" sz="2500" kern="1200"/>
            <a:t>: Provide research support to promising investigators </a:t>
          </a:r>
        </a:p>
      </dsp:txBody>
      <dsp:txXfrm>
        <a:off x="1367193" y="1480152"/>
        <a:ext cx="7279209" cy="1183717"/>
      </dsp:txXfrm>
    </dsp:sp>
    <dsp:sp modelId="{A6265581-56F3-4406-B2D4-D3E9E6F09262}">
      <dsp:nvSpPr>
        <dsp:cNvPr id="0" name=""/>
        <dsp:cNvSpPr/>
      </dsp:nvSpPr>
      <dsp:spPr>
        <a:xfrm>
          <a:off x="0" y="2959798"/>
          <a:ext cx="8646403" cy="11837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F43D7-BA4E-4C10-A191-380542BE37C8}">
      <dsp:nvSpPr>
        <dsp:cNvPr id="0" name=""/>
        <dsp:cNvSpPr/>
      </dsp:nvSpPr>
      <dsp:spPr>
        <a:xfrm>
          <a:off x="358074" y="3226135"/>
          <a:ext cx="651044" cy="651044"/>
        </a:xfrm>
        <a:prstGeom prst="rect">
          <a:avLst/>
        </a:prstGeom>
        <a:blipFill rotWithShape="1">
          <a:blip xmlns:r="http://schemas.openxmlformats.org/officeDocument/2006/relationships" r:embed="rId3"/>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7AD9D-D74F-431F-9EA6-E372EF49AF3C}">
      <dsp:nvSpPr>
        <dsp:cNvPr id="0" name=""/>
        <dsp:cNvSpPr/>
      </dsp:nvSpPr>
      <dsp:spPr>
        <a:xfrm>
          <a:off x="1367193" y="2959798"/>
          <a:ext cx="7279209" cy="1183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277" tIns="125277" rIns="125277" bIns="125277" numCol="1" spcCol="1270" anchor="ctr" anchorCtr="0">
          <a:noAutofit/>
        </a:bodyPr>
        <a:lstStyle/>
        <a:p>
          <a:pPr marL="0" lvl="0" indent="0" algn="l" defTabSz="1111250">
            <a:lnSpc>
              <a:spcPct val="100000"/>
            </a:lnSpc>
            <a:spcBef>
              <a:spcPct val="0"/>
            </a:spcBef>
            <a:spcAft>
              <a:spcPct val="35000"/>
            </a:spcAft>
            <a:buNone/>
          </a:pPr>
          <a:r>
            <a:rPr lang="en-US" sz="2500" b="1" kern="1200"/>
            <a:t>Specific Aim 3</a:t>
          </a:r>
          <a:r>
            <a:rPr lang="en-US" sz="2500" kern="1200"/>
            <a:t>: Enhance the research infrastructure of the PUIs and reinforce access to core facilities </a:t>
          </a:r>
        </a:p>
      </dsp:txBody>
      <dsp:txXfrm>
        <a:off x="1367193" y="2959798"/>
        <a:ext cx="7279209" cy="1183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6FAA3-967D-CD4D-AD92-7D89340962B7}">
      <dsp:nvSpPr>
        <dsp:cNvPr id="0" name=""/>
        <dsp:cNvSpPr/>
      </dsp:nvSpPr>
      <dsp:spPr>
        <a:xfrm>
          <a:off x="2399179" y="-1308"/>
          <a:ext cx="1334988" cy="86774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effectLst>
                <a:outerShdw blurRad="38100" dist="38100" dir="2700000" algn="tl">
                  <a:srgbClr val="000000">
                    <a:alpha val="43137"/>
                  </a:srgbClr>
                </a:outerShdw>
              </a:effectLst>
              <a:latin typeface="DIN Alternate" panose="020B0500000000000000" pitchFamily="34" charset="77"/>
            </a:rPr>
            <a:t>ChEMTox</a:t>
          </a:r>
          <a:endParaRPr lang="en-US" sz="1800" b="1" kern="1200" dirty="0">
            <a:effectLst>
              <a:outerShdw blurRad="38100" dist="38100" dir="2700000" algn="tl">
                <a:srgbClr val="000000">
                  <a:alpha val="43137"/>
                </a:srgbClr>
              </a:outerShdw>
            </a:effectLst>
            <a:latin typeface="DIN Alternate" panose="020B0500000000000000" pitchFamily="34" charset="77"/>
          </a:endParaRPr>
        </a:p>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DIN Alternate" panose="020B0500000000000000" pitchFamily="34" charset="77"/>
            </a:rPr>
            <a:t>Biotesting</a:t>
          </a:r>
        </a:p>
      </dsp:txBody>
      <dsp:txXfrm>
        <a:off x="2441539" y="41052"/>
        <a:ext cx="1250268" cy="783022"/>
      </dsp:txXfrm>
    </dsp:sp>
    <dsp:sp modelId="{547F3461-7068-E54A-BEA6-58B9A64BF81E}">
      <dsp:nvSpPr>
        <dsp:cNvPr id="0" name=""/>
        <dsp:cNvSpPr/>
      </dsp:nvSpPr>
      <dsp:spPr>
        <a:xfrm>
          <a:off x="1334078" y="432562"/>
          <a:ext cx="3465188" cy="3465188"/>
        </a:xfrm>
        <a:custGeom>
          <a:avLst/>
          <a:gdLst/>
          <a:ahLst/>
          <a:cxnLst/>
          <a:rect l="0" t="0" r="0" b="0"/>
          <a:pathLst>
            <a:path>
              <a:moveTo>
                <a:pt x="2409246" y="137594"/>
              </a:moveTo>
              <a:arcTo wR="1732594" hR="1732594" stAng="17579295" swAng="195999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BAE431-E771-5D4B-BC0C-08C884555A7E}">
      <dsp:nvSpPr>
        <dsp:cNvPr id="0" name=""/>
        <dsp:cNvSpPr/>
      </dsp:nvSpPr>
      <dsp:spPr>
        <a:xfrm>
          <a:off x="3935889" y="1195884"/>
          <a:ext cx="1557157" cy="86774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DIN Alternate" panose="020B0500000000000000" pitchFamily="34" charset="77"/>
            </a:rPr>
            <a:t>Metabolomics</a:t>
          </a:r>
        </a:p>
      </dsp:txBody>
      <dsp:txXfrm>
        <a:off x="3978249" y="1238244"/>
        <a:ext cx="1472437" cy="783022"/>
      </dsp:txXfrm>
    </dsp:sp>
    <dsp:sp modelId="{44647DF3-9BA6-B74F-9EE5-8B579BB1BF36}">
      <dsp:nvSpPr>
        <dsp:cNvPr id="0" name=""/>
        <dsp:cNvSpPr/>
      </dsp:nvSpPr>
      <dsp:spPr>
        <a:xfrm>
          <a:off x="1334078" y="432562"/>
          <a:ext cx="3465188" cy="3465188"/>
        </a:xfrm>
        <a:custGeom>
          <a:avLst/>
          <a:gdLst/>
          <a:ahLst/>
          <a:cxnLst/>
          <a:rect l="0" t="0" r="0" b="0"/>
          <a:pathLst>
            <a:path>
              <a:moveTo>
                <a:pt x="3462787" y="1641405"/>
              </a:moveTo>
              <a:arcTo wR="1732594" hR="1732594" stAng="21418982" swAng="20457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F078CF-4723-0441-BD62-B9F244CA0AE9}">
      <dsp:nvSpPr>
        <dsp:cNvPr id="0" name=""/>
        <dsp:cNvSpPr/>
      </dsp:nvSpPr>
      <dsp:spPr>
        <a:xfrm>
          <a:off x="3417572" y="3068402"/>
          <a:ext cx="1334988" cy="99690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DIN Alternate" panose="020B0500000000000000" pitchFamily="34" charset="77"/>
            </a:rPr>
            <a:t>Human Genetics and Genomics</a:t>
          </a:r>
        </a:p>
      </dsp:txBody>
      <dsp:txXfrm>
        <a:off x="3466237" y="3117067"/>
        <a:ext cx="1237658" cy="899575"/>
      </dsp:txXfrm>
    </dsp:sp>
    <dsp:sp modelId="{81A8171C-2DC7-BD4E-9E18-390323C082B1}">
      <dsp:nvSpPr>
        <dsp:cNvPr id="0" name=""/>
        <dsp:cNvSpPr/>
      </dsp:nvSpPr>
      <dsp:spPr>
        <a:xfrm>
          <a:off x="1334078" y="432562"/>
          <a:ext cx="3465188" cy="3465188"/>
        </a:xfrm>
        <a:custGeom>
          <a:avLst/>
          <a:gdLst/>
          <a:ahLst/>
          <a:cxnLst/>
          <a:rect l="0" t="0" r="0" b="0"/>
          <a:pathLst>
            <a:path>
              <a:moveTo>
                <a:pt x="2078141" y="3430381"/>
              </a:moveTo>
              <a:arcTo wR="1732594" hR="1732594" stAng="4709750" swAng="106691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801A4D4-6F76-5F45-A681-1D1EE324B211}">
      <dsp:nvSpPr>
        <dsp:cNvPr id="0" name=""/>
        <dsp:cNvSpPr/>
      </dsp:nvSpPr>
      <dsp:spPr>
        <a:xfrm>
          <a:off x="1224772" y="3132984"/>
          <a:ext cx="1647015" cy="86774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DIN Alternate" panose="020B0500000000000000" pitchFamily="34" charset="77"/>
            </a:rPr>
            <a:t>Sequencing Genomic Facility</a:t>
          </a:r>
        </a:p>
      </dsp:txBody>
      <dsp:txXfrm>
        <a:off x="1267132" y="3175344"/>
        <a:ext cx="1562295" cy="783022"/>
      </dsp:txXfrm>
    </dsp:sp>
    <dsp:sp modelId="{349804CB-8CDE-7246-982D-2AEA4F7E546A}">
      <dsp:nvSpPr>
        <dsp:cNvPr id="0" name=""/>
        <dsp:cNvSpPr/>
      </dsp:nvSpPr>
      <dsp:spPr>
        <a:xfrm>
          <a:off x="1334078" y="432562"/>
          <a:ext cx="3465188" cy="3465188"/>
        </a:xfrm>
        <a:custGeom>
          <a:avLst/>
          <a:gdLst/>
          <a:ahLst/>
          <a:cxnLst/>
          <a:rect l="0" t="0" r="0" b="0"/>
          <a:pathLst>
            <a:path>
              <a:moveTo>
                <a:pt x="289352" y="2691206"/>
              </a:moveTo>
              <a:arcTo wR="1732594" hR="1732594" stAng="8784456" swAng="219511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927F3B-A876-6C41-A65B-59A7A3F7BE3B}">
      <dsp:nvSpPr>
        <dsp:cNvPr id="0" name=""/>
        <dsp:cNvSpPr/>
      </dsp:nvSpPr>
      <dsp:spPr>
        <a:xfrm>
          <a:off x="602953" y="1195884"/>
          <a:ext cx="1631849" cy="86774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DIN Alternate" panose="020B0500000000000000" pitchFamily="34" charset="77"/>
            </a:rPr>
            <a:t> Translational Proteomics</a:t>
          </a:r>
        </a:p>
      </dsp:txBody>
      <dsp:txXfrm>
        <a:off x="645313" y="1238244"/>
        <a:ext cx="1547129" cy="783022"/>
      </dsp:txXfrm>
    </dsp:sp>
    <dsp:sp modelId="{5118463C-005F-4841-90B7-4BD7D9CE9C0D}">
      <dsp:nvSpPr>
        <dsp:cNvPr id="0" name=""/>
        <dsp:cNvSpPr/>
      </dsp:nvSpPr>
      <dsp:spPr>
        <a:xfrm>
          <a:off x="1334078" y="432562"/>
          <a:ext cx="3465188" cy="3465188"/>
        </a:xfrm>
        <a:custGeom>
          <a:avLst/>
          <a:gdLst/>
          <a:ahLst/>
          <a:cxnLst/>
          <a:rect l="0" t="0" r="0" b="0"/>
          <a:pathLst>
            <a:path>
              <a:moveTo>
                <a:pt x="302072" y="755102"/>
              </a:moveTo>
              <a:arcTo wR="1732594" hR="1732594" stAng="12860714" swAng="195999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F6383-0E2A-40D7-9959-92202E8DEB8F}">
      <dsp:nvSpPr>
        <dsp:cNvPr id="0" name=""/>
        <dsp:cNvSpPr/>
      </dsp:nvSpPr>
      <dsp:spPr>
        <a:xfrm>
          <a:off x="2560" y="508114"/>
          <a:ext cx="1827886" cy="1160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A9671-9058-498C-96EE-840A0CDE99A5}">
      <dsp:nvSpPr>
        <dsp:cNvPr id="0" name=""/>
        <dsp:cNvSpPr/>
      </dsp:nvSpPr>
      <dsp:spPr>
        <a:xfrm>
          <a:off x="205658" y="701057"/>
          <a:ext cx="1827886" cy="1160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Significance</a:t>
          </a:r>
          <a:endParaRPr lang="en-US" sz="2300" kern="1200"/>
        </a:p>
      </dsp:txBody>
      <dsp:txXfrm>
        <a:off x="239654" y="735053"/>
        <a:ext cx="1759894" cy="1092715"/>
      </dsp:txXfrm>
    </dsp:sp>
    <dsp:sp modelId="{8449243D-122B-4465-812B-C27AF891C457}">
      <dsp:nvSpPr>
        <dsp:cNvPr id="0" name=""/>
        <dsp:cNvSpPr/>
      </dsp:nvSpPr>
      <dsp:spPr>
        <a:xfrm>
          <a:off x="2236643" y="508114"/>
          <a:ext cx="1827886" cy="1160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104B2-0637-4FC7-82D6-4276136004A0}">
      <dsp:nvSpPr>
        <dsp:cNvPr id="0" name=""/>
        <dsp:cNvSpPr/>
      </dsp:nvSpPr>
      <dsp:spPr>
        <a:xfrm>
          <a:off x="2439742" y="701057"/>
          <a:ext cx="1827886" cy="1160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Investigators</a:t>
          </a:r>
          <a:endParaRPr lang="en-US" sz="2300" kern="1200"/>
        </a:p>
      </dsp:txBody>
      <dsp:txXfrm>
        <a:off x="2473738" y="735053"/>
        <a:ext cx="1759894" cy="1092715"/>
      </dsp:txXfrm>
    </dsp:sp>
    <dsp:sp modelId="{4D996A06-A2FB-44BB-B289-617D79FD4CA2}">
      <dsp:nvSpPr>
        <dsp:cNvPr id="0" name=""/>
        <dsp:cNvSpPr/>
      </dsp:nvSpPr>
      <dsp:spPr>
        <a:xfrm>
          <a:off x="4470727" y="508114"/>
          <a:ext cx="1827886" cy="1160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91DFA2-B285-407E-A6D0-5568EDFFB66D}">
      <dsp:nvSpPr>
        <dsp:cNvPr id="0" name=""/>
        <dsp:cNvSpPr/>
      </dsp:nvSpPr>
      <dsp:spPr>
        <a:xfrm>
          <a:off x="4673825" y="701057"/>
          <a:ext cx="1827886" cy="1160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Innovation</a:t>
          </a:r>
          <a:endParaRPr lang="en-US" sz="2300" kern="1200"/>
        </a:p>
      </dsp:txBody>
      <dsp:txXfrm>
        <a:off x="4707821" y="735053"/>
        <a:ext cx="1759894" cy="1092715"/>
      </dsp:txXfrm>
    </dsp:sp>
    <dsp:sp modelId="{6257D150-638A-4274-B929-BCFBD34A07C6}">
      <dsp:nvSpPr>
        <dsp:cNvPr id="0" name=""/>
        <dsp:cNvSpPr/>
      </dsp:nvSpPr>
      <dsp:spPr>
        <a:xfrm>
          <a:off x="6704810" y="508114"/>
          <a:ext cx="1827886" cy="11607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3E70BF-7EC7-47DD-8E30-2FDEC79E316A}">
      <dsp:nvSpPr>
        <dsp:cNvPr id="0" name=""/>
        <dsp:cNvSpPr/>
      </dsp:nvSpPr>
      <dsp:spPr>
        <a:xfrm>
          <a:off x="6907909" y="701057"/>
          <a:ext cx="1827886" cy="1160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Approach</a:t>
          </a:r>
          <a:endParaRPr lang="en-US" sz="2300" kern="1200"/>
        </a:p>
      </dsp:txBody>
      <dsp:txXfrm>
        <a:off x="6941905" y="735053"/>
        <a:ext cx="1759894" cy="10927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B9165-FD57-47C4-92B1-AC48CCD2EBFB}">
      <dsp:nvSpPr>
        <dsp:cNvPr id="0" name=""/>
        <dsp:cNvSpPr/>
      </dsp:nvSpPr>
      <dsp:spPr>
        <a:xfrm>
          <a:off x="0" y="612"/>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46E787-89E9-43D6-9962-FE77CA69413D}">
      <dsp:nvSpPr>
        <dsp:cNvPr id="0" name=""/>
        <dsp:cNvSpPr/>
      </dsp:nvSpPr>
      <dsp:spPr>
        <a:xfrm>
          <a:off x="0" y="612"/>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LONG TERM GOAL/S</a:t>
          </a:r>
          <a:endParaRPr lang="en-US" sz="3300" kern="1200"/>
        </a:p>
      </dsp:txBody>
      <dsp:txXfrm>
        <a:off x="0" y="612"/>
        <a:ext cx="6887882" cy="716504"/>
      </dsp:txXfrm>
    </dsp:sp>
    <dsp:sp modelId="{371F3E51-FFB1-4B2E-89CC-A43C67875B26}">
      <dsp:nvSpPr>
        <dsp:cNvPr id="0" name=""/>
        <dsp:cNvSpPr/>
      </dsp:nvSpPr>
      <dsp:spPr>
        <a:xfrm>
          <a:off x="0" y="717117"/>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2EBD5-AC00-433B-92A8-AEEF92671F6F}">
      <dsp:nvSpPr>
        <dsp:cNvPr id="0" name=""/>
        <dsp:cNvSpPr/>
      </dsp:nvSpPr>
      <dsp:spPr>
        <a:xfrm>
          <a:off x="0" y="717117"/>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CRITICAL NEED</a:t>
          </a:r>
          <a:endParaRPr lang="en-US" sz="3300" kern="1200"/>
        </a:p>
      </dsp:txBody>
      <dsp:txXfrm>
        <a:off x="0" y="717117"/>
        <a:ext cx="6887882" cy="716504"/>
      </dsp:txXfrm>
    </dsp:sp>
    <dsp:sp modelId="{17CAA41F-2C11-4EF4-B2D9-B5DE2135B3C9}">
      <dsp:nvSpPr>
        <dsp:cNvPr id="0" name=""/>
        <dsp:cNvSpPr/>
      </dsp:nvSpPr>
      <dsp:spPr>
        <a:xfrm>
          <a:off x="0" y="1433621"/>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174D2-7913-4E0F-BA92-3D234DAD409A}">
      <dsp:nvSpPr>
        <dsp:cNvPr id="0" name=""/>
        <dsp:cNvSpPr/>
      </dsp:nvSpPr>
      <dsp:spPr>
        <a:xfrm>
          <a:off x="0" y="1433621"/>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GAP IN KNOWLEDGE</a:t>
          </a:r>
          <a:endParaRPr lang="en-US" sz="3300" kern="1200"/>
        </a:p>
      </dsp:txBody>
      <dsp:txXfrm>
        <a:off x="0" y="1433621"/>
        <a:ext cx="6887882" cy="716504"/>
      </dsp:txXfrm>
    </dsp:sp>
    <dsp:sp modelId="{76A6196A-1D29-4504-B50A-230AAF50F1D5}">
      <dsp:nvSpPr>
        <dsp:cNvPr id="0" name=""/>
        <dsp:cNvSpPr/>
      </dsp:nvSpPr>
      <dsp:spPr>
        <a:xfrm>
          <a:off x="0" y="2150126"/>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768CFE-9C15-47F2-84EB-D040E10A8F87}">
      <dsp:nvSpPr>
        <dsp:cNvPr id="0" name=""/>
        <dsp:cNvSpPr/>
      </dsp:nvSpPr>
      <dsp:spPr>
        <a:xfrm>
          <a:off x="0" y="2150126"/>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OBJECTIVE</a:t>
          </a:r>
          <a:endParaRPr lang="en-US" sz="3300" kern="1200"/>
        </a:p>
      </dsp:txBody>
      <dsp:txXfrm>
        <a:off x="0" y="2150126"/>
        <a:ext cx="6887882" cy="716504"/>
      </dsp:txXfrm>
    </dsp:sp>
    <dsp:sp modelId="{85C6E04D-6488-4F9A-A159-E25753B4828D}">
      <dsp:nvSpPr>
        <dsp:cNvPr id="0" name=""/>
        <dsp:cNvSpPr/>
      </dsp:nvSpPr>
      <dsp:spPr>
        <a:xfrm>
          <a:off x="0" y="2866631"/>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C4DF45-0BA3-4141-9014-1329893BF4B2}">
      <dsp:nvSpPr>
        <dsp:cNvPr id="0" name=""/>
        <dsp:cNvSpPr/>
      </dsp:nvSpPr>
      <dsp:spPr>
        <a:xfrm>
          <a:off x="0" y="2866631"/>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RATIONALE</a:t>
          </a:r>
          <a:endParaRPr lang="en-US" sz="3300" kern="1200"/>
        </a:p>
      </dsp:txBody>
      <dsp:txXfrm>
        <a:off x="0" y="2866631"/>
        <a:ext cx="6887882" cy="716504"/>
      </dsp:txXfrm>
    </dsp:sp>
    <dsp:sp modelId="{B237898B-60D8-49CF-AC4D-15974CEAB82E}">
      <dsp:nvSpPr>
        <dsp:cNvPr id="0" name=""/>
        <dsp:cNvSpPr/>
      </dsp:nvSpPr>
      <dsp:spPr>
        <a:xfrm>
          <a:off x="0" y="3583136"/>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06295F-DE30-44C8-B268-ABA8CE22DB69}">
      <dsp:nvSpPr>
        <dsp:cNvPr id="0" name=""/>
        <dsp:cNvSpPr/>
      </dsp:nvSpPr>
      <dsp:spPr>
        <a:xfrm>
          <a:off x="0" y="3583136"/>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CENTRAL HYPOTHESIS SPECIFIC AIMS</a:t>
          </a:r>
          <a:endParaRPr lang="en-US" sz="3300" kern="1200"/>
        </a:p>
      </dsp:txBody>
      <dsp:txXfrm>
        <a:off x="0" y="3583136"/>
        <a:ext cx="6887882" cy="716504"/>
      </dsp:txXfrm>
    </dsp:sp>
    <dsp:sp modelId="{CD688025-CFF2-4021-BFF8-3EE22FAA1ED7}">
      <dsp:nvSpPr>
        <dsp:cNvPr id="0" name=""/>
        <dsp:cNvSpPr/>
      </dsp:nvSpPr>
      <dsp:spPr>
        <a:xfrm>
          <a:off x="0" y="4299640"/>
          <a:ext cx="6887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B949B-497C-4B56-A507-4472FD5BC506}">
      <dsp:nvSpPr>
        <dsp:cNvPr id="0" name=""/>
        <dsp:cNvSpPr/>
      </dsp:nvSpPr>
      <dsp:spPr>
        <a:xfrm>
          <a:off x="0" y="4299640"/>
          <a:ext cx="6887882" cy="71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IMPACT</a:t>
          </a:r>
          <a:endParaRPr lang="en-US" sz="3300" kern="1200"/>
        </a:p>
      </dsp:txBody>
      <dsp:txXfrm>
        <a:off x="0" y="4299640"/>
        <a:ext cx="6887882" cy="7165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3E9A8-AD7D-41C1-8B59-4A2663FB71D7}">
      <dsp:nvSpPr>
        <dsp:cNvPr id="0" name=""/>
        <dsp:cNvSpPr/>
      </dsp:nvSpPr>
      <dsp:spPr>
        <a:xfrm>
          <a:off x="0" y="2475"/>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15EA8-80F6-4F96-A86D-454BC9DDD218}">
      <dsp:nvSpPr>
        <dsp:cNvPr id="0" name=""/>
        <dsp:cNvSpPr/>
      </dsp:nvSpPr>
      <dsp:spPr>
        <a:xfrm>
          <a:off x="0" y="2475"/>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1. Introduction to Application (Resubmission or Revision Applications only) </a:t>
          </a:r>
        </a:p>
      </dsp:txBody>
      <dsp:txXfrm>
        <a:off x="0" y="2475"/>
        <a:ext cx="8160243" cy="422016"/>
      </dsp:txXfrm>
    </dsp:sp>
    <dsp:sp modelId="{B834A647-FFDE-4D42-A07A-EDE501F6F739}">
      <dsp:nvSpPr>
        <dsp:cNvPr id="0" name=""/>
        <dsp:cNvSpPr/>
      </dsp:nvSpPr>
      <dsp:spPr>
        <a:xfrm>
          <a:off x="0" y="424491"/>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1A385-98A0-41B3-B2F5-5B16E2AAA04C}">
      <dsp:nvSpPr>
        <dsp:cNvPr id="0" name=""/>
        <dsp:cNvSpPr/>
      </dsp:nvSpPr>
      <dsp:spPr>
        <a:xfrm>
          <a:off x="0" y="424491"/>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2. Specific Aims </a:t>
          </a:r>
        </a:p>
      </dsp:txBody>
      <dsp:txXfrm>
        <a:off x="0" y="424491"/>
        <a:ext cx="8160243" cy="422016"/>
      </dsp:txXfrm>
    </dsp:sp>
    <dsp:sp modelId="{177E78EB-98F1-4011-8C6A-160408486FA9}">
      <dsp:nvSpPr>
        <dsp:cNvPr id="0" name=""/>
        <dsp:cNvSpPr/>
      </dsp:nvSpPr>
      <dsp:spPr>
        <a:xfrm>
          <a:off x="0" y="846508"/>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1A6AD-9742-498D-8FE9-CE83FA0B65AA}">
      <dsp:nvSpPr>
        <dsp:cNvPr id="0" name=""/>
        <dsp:cNvSpPr/>
      </dsp:nvSpPr>
      <dsp:spPr>
        <a:xfrm>
          <a:off x="0" y="846508"/>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3. Research Strategy (Significance, Innovation, and Approach) </a:t>
          </a:r>
        </a:p>
      </dsp:txBody>
      <dsp:txXfrm>
        <a:off x="0" y="846508"/>
        <a:ext cx="8160243" cy="422016"/>
      </dsp:txXfrm>
    </dsp:sp>
    <dsp:sp modelId="{5A2A5E09-F275-4D99-A8DE-F08F97E23ED0}">
      <dsp:nvSpPr>
        <dsp:cNvPr id="0" name=""/>
        <dsp:cNvSpPr/>
      </dsp:nvSpPr>
      <dsp:spPr>
        <a:xfrm>
          <a:off x="0" y="1268524"/>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73CCA-6836-456C-8E15-C01EC17A6B6C}">
      <dsp:nvSpPr>
        <dsp:cNvPr id="0" name=""/>
        <dsp:cNvSpPr/>
      </dsp:nvSpPr>
      <dsp:spPr>
        <a:xfrm>
          <a:off x="0" y="1268524"/>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4. Bibliography and References Cited/Progress Report Publication List </a:t>
          </a:r>
        </a:p>
      </dsp:txBody>
      <dsp:txXfrm>
        <a:off x="0" y="1268524"/>
        <a:ext cx="8160243" cy="422016"/>
      </dsp:txXfrm>
    </dsp:sp>
    <dsp:sp modelId="{B969920F-B1BA-4B99-B451-6CC8B9F0AFAF}">
      <dsp:nvSpPr>
        <dsp:cNvPr id="0" name=""/>
        <dsp:cNvSpPr/>
      </dsp:nvSpPr>
      <dsp:spPr>
        <a:xfrm>
          <a:off x="0" y="1690541"/>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3032E-2CD9-492C-BBDC-FEB65AA3B47F}">
      <dsp:nvSpPr>
        <dsp:cNvPr id="0" name=""/>
        <dsp:cNvSpPr/>
      </dsp:nvSpPr>
      <dsp:spPr>
        <a:xfrm>
          <a:off x="0" y="1690541"/>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5. Vertebrate Animals </a:t>
          </a:r>
        </a:p>
      </dsp:txBody>
      <dsp:txXfrm>
        <a:off x="0" y="1690541"/>
        <a:ext cx="8160243" cy="422016"/>
      </dsp:txXfrm>
    </dsp:sp>
    <dsp:sp modelId="{B3E251CC-D01F-4FD5-8276-03576380311F}">
      <dsp:nvSpPr>
        <dsp:cNvPr id="0" name=""/>
        <dsp:cNvSpPr/>
      </dsp:nvSpPr>
      <dsp:spPr>
        <a:xfrm>
          <a:off x="0" y="2112557"/>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29056-9FE8-490F-AFF2-486284F396B0}">
      <dsp:nvSpPr>
        <dsp:cNvPr id="0" name=""/>
        <dsp:cNvSpPr/>
      </dsp:nvSpPr>
      <dsp:spPr>
        <a:xfrm>
          <a:off x="0" y="2112557"/>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6. Select Agent Research </a:t>
          </a:r>
        </a:p>
      </dsp:txBody>
      <dsp:txXfrm>
        <a:off x="0" y="2112557"/>
        <a:ext cx="8160243" cy="422016"/>
      </dsp:txXfrm>
    </dsp:sp>
    <dsp:sp modelId="{D9D28A4D-403D-47A1-A4CD-3E377DFBFD84}">
      <dsp:nvSpPr>
        <dsp:cNvPr id="0" name=""/>
        <dsp:cNvSpPr/>
      </dsp:nvSpPr>
      <dsp:spPr>
        <a:xfrm>
          <a:off x="0" y="2534574"/>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C5C63-8796-4D8B-B50F-AF6B5958C8D4}">
      <dsp:nvSpPr>
        <dsp:cNvPr id="0" name=""/>
        <dsp:cNvSpPr/>
      </dsp:nvSpPr>
      <dsp:spPr>
        <a:xfrm>
          <a:off x="0" y="2534574"/>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7. Multiple PD/PI Leadership Plan </a:t>
          </a:r>
        </a:p>
      </dsp:txBody>
      <dsp:txXfrm>
        <a:off x="0" y="2534574"/>
        <a:ext cx="8160243" cy="422016"/>
      </dsp:txXfrm>
    </dsp:sp>
    <dsp:sp modelId="{745B0D02-3A09-401A-8095-2718E1802A4E}">
      <dsp:nvSpPr>
        <dsp:cNvPr id="0" name=""/>
        <dsp:cNvSpPr/>
      </dsp:nvSpPr>
      <dsp:spPr>
        <a:xfrm>
          <a:off x="0" y="2956591"/>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C5E4F-C76C-48DA-AA23-F40237722829}">
      <dsp:nvSpPr>
        <dsp:cNvPr id="0" name=""/>
        <dsp:cNvSpPr/>
      </dsp:nvSpPr>
      <dsp:spPr>
        <a:xfrm>
          <a:off x="0" y="2956591"/>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8. Consortium/Contractual Arrangements </a:t>
          </a:r>
        </a:p>
      </dsp:txBody>
      <dsp:txXfrm>
        <a:off x="0" y="2956591"/>
        <a:ext cx="8160243" cy="422016"/>
      </dsp:txXfrm>
    </dsp:sp>
    <dsp:sp modelId="{D5E3086E-C328-4583-90E8-E9C528D73DE7}">
      <dsp:nvSpPr>
        <dsp:cNvPr id="0" name=""/>
        <dsp:cNvSpPr/>
      </dsp:nvSpPr>
      <dsp:spPr>
        <a:xfrm>
          <a:off x="0" y="3378607"/>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417933-8A0F-48EC-8B4B-F0761010BDAB}">
      <dsp:nvSpPr>
        <dsp:cNvPr id="0" name=""/>
        <dsp:cNvSpPr/>
      </dsp:nvSpPr>
      <dsp:spPr>
        <a:xfrm>
          <a:off x="0" y="3378607"/>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9. Letters of Support (e.g., Consultants) </a:t>
          </a:r>
        </a:p>
      </dsp:txBody>
      <dsp:txXfrm>
        <a:off x="0" y="3378607"/>
        <a:ext cx="8160243" cy="422016"/>
      </dsp:txXfrm>
    </dsp:sp>
    <dsp:sp modelId="{6D1BB0EB-D405-41F0-AB0A-9093970EC2B2}">
      <dsp:nvSpPr>
        <dsp:cNvPr id="0" name=""/>
        <dsp:cNvSpPr/>
      </dsp:nvSpPr>
      <dsp:spPr>
        <a:xfrm>
          <a:off x="0" y="3800624"/>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8E9EE-91E2-44AB-982E-6F816E7FD8F2}">
      <dsp:nvSpPr>
        <dsp:cNvPr id="0" name=""/>
        <dsp:cNvSpPr/>
      </dsp:nvSpPr>
      <dsp:spPr>
        <a:xfrm>
          <a:off x="0" y="3800624"/>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10. Resource Sharing Plan(s) </a:t>
          </a:r>
        </a:p>
      </dsp:txBody>
      <dsp:txXfrm>
        <a:off x="0" y="3800624"/>
        <a:ext cx="8160243" cy="422016"/>
      </dsp:txXfrm>
    </dsp:sp>
    <dsp:sp modelId="{DB70C20E-6073-417A-9E25-B6ABF7725E7F}">
      <dsp:nvSpPr>
        <dsp:cNvPr id="0" name=""/>
        <dsp:cNvSpPr/>
      </dsp:nvSpPr>
      <dsp:spPr>
        <a:xfrm>
          <a:off x="0" y="4222640"/>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00710-7278-42DB-BB3E-8B80DDFF0101}">
      <dsp:nvSpPr>
        <dsp:cNvPr id="0" name=""/>
        <dsp:cNvSpPr/>
      </dsp:nvSpPr>
      <dsp:spPr>
        <a:xfrm>
          <a:off x="0" y="4222640"/>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11. Authentication of Key Biological and/or Chemical Resources </a:t>
          </a:r>
        </a:p>
      </dsp:txBody>
      <dsp:txXfrm>
        <a:off x="0" y="4222640"/>
        <a:ext cx="8160243" cy="422016"/>
      </dsp:txXfrm>
    </dsp:sp>
    <dsp:sp modelId="{8A4B1B34-13B6-4843-BF9C-E95D6EACB8EA}">
      <dsp:nvSpPr>
        <dsp:cNvPr id="0" name=""/>
        <dsp:cNvSpPr/>
      </dsp:nvSpPr>
      <dsp:spPr>
        <a:xfrm>
          <a:off x="0" y="4644657"/>
          <a:ext cx="81602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6C6AB-6221-48CC-8616-110810273AB0}">
      <dsp:nvSpPr>
        <dsp:cNvPr id="0" name=""/>
        <dsp:cNvSpPr/>
      </dsp:nvSpPr>
      <dsp:spPr>
        <a:xfrm>
          <a:off x="0" y="4644657"/>
          <a:ext cx="8160243" cy="422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12. PHS Human Subjects and Clinical Trials Information</a:t>
          </a:r>
        </a:p>
      </dsp:txBody>
      <dsp:txXfrm>
        <a:off x="0" y="4644657"/>
        <a:ext cx="8160243" cy="4220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DF25CD-E01A-494F-B9FE-0E7D2A9EFF9B}" type="datetimeFigureOut">
              <a:rPr lang="en-US" smtClean="0"/>
              <a:t>11/15/24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D95BE1-71CC-7A49-917A-45FCD257565C}" type="slidenum">
              <a:rPr lang="en-US" smtClean="0"/>
              <a:t>‹#›</a:t>
            </a:fld>
            <a:endParaRPr lang="en-US"/>
          </a:p>
        </p:txBody>
      </p:sp>
    </p:spTree>
    <p:extLst>
      <p:ext uri="{BB962C8B-B14F-4D97-AF65-F5344CB8AC3E}">
        <p14:creationId xmlns:p14="http://schemas.microsoft.com/office/powerpoint/2010/main" val="17843854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EF48BC-017B-7641-8AA3-052D2ACF1A98}" type="slidenum">
              <a:rPr lang="en-US" smtClean="0"/>
              <a:t>3</a:t>
            </a:fld>
            <a:endParaRPr lang="en-US"/>
          </a:p>
        </p:txBody>
      </p:sp>
    </p:spTree>
    <p:extLst>
      <p:ext uri="{BB962C8B-B14F-4D97-AF65-F5344CB8AC3E}">
        <p14:creationId xmlns:p14="http://schemas.microsoft.com/office/powerpoint/2010/main" val="1680517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5BE1-71CC-7A49-917A-45FCD257565C}" type="slidenum">
              <a:rPr lang="en-US" smtClean="0"/>
              <a:t>54</a:t>
            </a:fld>
            <a:endParaRPr lang="en-US"/>
          </a:p>
        </p:txBody>
      </p:sp>
    </p:spTree>
    <p:extLst>
      <p:ext uri="{BB962C8B-B14F-4D97-AF65-F5344CB8AC3E}">
        <p14:creationId xmlns:p14="http://schemas.microsoft.com/office/powerpoint/2010/main" val="182560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5BE1-71CC-7A49-917A-45FCD257565C}" type="slidenum">
              <a:rPr lang="en-US" smtClean="0"/>
              <a:t>56</a:t>
            </a:fld>
            <a:endParaRPr lang="en-US"/>
          </a:p>
        </p:txBody>
      </p:sp>
    </p:spTree>
    <p:extLst>
      <p:ext uri="{BB962C8B-B14F-4D97-AF65-F5344CB8AC3E}">
        <p14:creationId xmlns:p14="http://schemas.microsoft.com/office/powerpoint/2010/main" val="267948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5BE1-71CC-7A49-917A-45FCD257565C}" type="slidenum">
              <a:rPr lang="en-US" smtClean="0"/>
              <a:t>70</a:t>
            </a:fld>
            <a:endParaRPr lang="en-US"/>
          </a:p>
        </p:txBody>
      </p:sp>
    </p:spTree>
    <p:extLst>
      <p:ext uri="{BB962C8B-B14F-4D97-AF65-F5344CB8AC3E}">
        <p14:creationId xmlns:p14="http://schemas.microsoft.com/office/powerpoint/2010/main" val="424060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E9FA3B3-FFF2-4D4E-9CC7-8E3288C7BDAD}" type="slidenum">
              <a:rPr lang="es-PR" smtClean="0"/>
              <a:pPr>
                <a:defRPr/>
              </a:pPr>
              <a:t>4</a:t>
            </a:fld>
            <a:endParaRPr lang="es-PR"/>
          </a:p>
        </p:txBody>
      </p:sp>
    </p:spTree>
    <p:extLst>
      <p:ext uri="{BB962C8B-B14F-4D97-AF65-F5344CB8AC3E}">
        <p14:creationId xmlns:p14="http://schemas.microsoft.com/office/powerpoint/2010/main" val="212813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95BE1-71CC-7A49-917A-45FCD257565C}" type="slidenum">
              <a:rPr lang="en-US" smtClean="0"/>
              <a:t>7</a:t>
            </a:fld>
            <a:endParaRPr lang="en-US"/>
          </a:p>
        </p:txBody>
      </p:sp>
    </p:spTree>
    <p:extLst>
      <p:ext uri="{BB962C8B-B14F-4D97-AF65-F5344CB8AC3E}">
        <p14:creationId xmlns:p14="http://schemas.microsoft.com/office/powerpoint/2010/main" val="224410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EF48BC-017B-7641-8AA3-052D2ACF1A98}" type="slidenum">
              <a:rPr lang="en-US" smtClean="0"/>
              <a:t>13</a:t>
            </a:fld>
            <a:endParaRPr lang="en-US"/>
          </a:p>
        </p:txBody>
      </p:sp>
    </p:spTree>
    <p:extLst>
      <p:ext uri="{BB962C8B-B14F-4D97-AF65-F5344CB8AC3E}">
        <p14:creationId xmlns:p14="http://schemas.microsoft.com/office/powerpoint/2010/main" val="366237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EF48BC-017B-7641-8AA3-052D2ACF1A98}" type="slidenum">
              <a:rPr lang="en-US" smtClean="0"/>
              <a:t>14</a:t>
            </a:fld>
            <a:endParaRPr lang="en-US"/>
          </a:p>
        </p:txBody>
      </p:sp>
    </p:spTree>
    <p:extLst>
      <p:ext uri="{BB962C8B-B14F-4D97-AF65-F5344CB8AC3E}">
        <p14:creationId xmlns:p14="http://schemas.microsoft.com/office/powerpoint/2010/main" val="301145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D95BE1-71CC-7A49-917A-45FCD257565C}" type="slidenum">
              <a:rPr lang="en-US" smtClean="0"/>
              <a:t>17</a:t>
            </a:fld>
            <a:endParaRPr lang="en-US"/>
          </a:p>
        </p:txBody>
      </p:sp>
    </p:spTree>
    <p:extLst>
      <p:ext uri="{BB962C8B-B14F-4D97-AF65-F5344CB8AC3E}">
        <p14:creationId xmlns:p14="http://schemas.microsoft.com/office/powerpoint/2010/main" val="1518788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19A582-5702-6B48-B220-D041B8C27095}" type="slidenum">
              <a:rPr lang="en-US" smtClean="0"/>
              <a:t>18</a:t>
            </a:fld>
            <a:endParaRPr lang="en-US"/>
          </a:p>
        </p:txBody>
      </p:sp>
    </p:spTree>
    <p:extLst>
      <p:ext uri="{BB962C8B-B14F-4D97-AF65-F5344CB8AC3E}">
        <p14:creationId xmlns:p14="http://schemas.microsoft.com/office/powerpoint/2010/main" val="987260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19A582-5702-6B48-B220-D041B8C27095}" type="slidenum">
              <a:rPr lang="en-US" smtClean="0"/>
              <a:t>20</a:t>
            </a:fld>
            <a:endParaRPr lang="en-US"/>
          </a:p>
        </p:txBody>
      </p:sp>
    </p:spTree>
    <p:extLst>
      <p:ext uri="{BB962C8B-B14F-4D97-AF65-F5344CB8AC3E}">
        <p14:creationId xmlns:p14="http://schemas.microsoft.com/office/powerpoint/2010/main" val="234362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19A582-5702-6B48-B220-D041B8C27095}" type="slidenum">
              <a:rPr lang="en-US" smtClean="0"/>
              <a:t>23</a:t>
            </a:fld>
            <a:endParaRPr lang="en-US"/>
          </a:p>
        </p:txBody>
      </p:sp>
    </p:spTree>
    <p:extLst>
      <p:ext uri="{BB962C8B-B14F-4D97-AF65-F5344CB8AC3E}">
        <p14:creationId xmlns:p14="http://schemas.microsoft.com/office/powerpoint/2010/main" val="253191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C1E6C-9A93-5C97-76A1-6BC9761A5A2F}"/>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832E8D53-CA33-B43B-59AB-F201C02313B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96F84E81-8F65-30BD-3ED6-F9492317913A}"/>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5" name="Marcador de pie de página 4">
            <a:extLst>
              <a:ext uri="{FF2B5EF4-FFF2-40B4-BE49-F238E27FC236}">
                <a16:creationId xmlns:a16="http://schemas.microsoft.com/office/drawing/2014/main" id="{D2FC1FC9-4ECA-2B1B-34B2-326C1F63C2B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1E529CE-6A01-2283-B2F8-E8D6531BFD21}"/>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123190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49D20E-1454-0CA6-6534-F2B311929D5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4B0935E8-DC2E-D031-08C9-BF170CC0D50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EFCA26A-B9AF-C441-ACA2-F94B74CA2034}"/>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5" name="Marcador de pie de página 4">
            <a:extLst>
              <a:ext uri="{FF2B5EF4-FFF2-40B4-BE49-F238E27FC236}">
                <a16:creationId xmlns:a16="http://schemas.microsoft.com/office/drawing/2014/main" id="{B2070B62-77D6-28FE-71B7-ED3359583AA3}"/>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64A7A71-4FD9-2021-75C6-44DE9548EAE9}"/>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351297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879D73-7AAB-1EA7-0BCD-DA6E9AA6EC49}"/>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B7A84D06-C135-52A3-B1FE-E389C5FD2653}"/>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3350D3DE-AE92-0831-0857-C7734D65F409}"/>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5" name="Marcador de pie de página 4">
            <a:extLst>
              <a:ext uri="{FF2B5EF4-FFF2-40B4-BE49-F238E27FC236}">
                <a16:creationId xmlns:a16="http://schemas.microsoft.com/office/drawing/2014/main" id="{F88A8997-8DFD-D9F3-F7EA-0722693954B7}"/>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E195BF9-7BE4-2E20-38F3-26183CBCA78D}"/>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226761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50198-78B1-DE96-B6AB-F278F595CA01}"/>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AFBC85D0-7ACB-BA09-ACA4-83AA214E4F6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414E94D-331D-28E9-5EF5-5A7FFC5884C5}"/>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5" name="Marcador de pie de página 4">
            <a:extLst>
              <a:ext uri="{FF2B5EF4-FFF2-40B4-BE49-F238E27FC236}">
                <a16:creationId xmlns:a16="http://schemas.microsoft.com/office/drawing/2014/main" id="{20BC6788-A2A2-D304-3FA4-B3335F84D95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A130D02-BA6E-A57B-4BB1-AF0CFC085442}"/>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169147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2F887-CA03-1A8F-F2D0-221C6C5431DD}"/>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C770D911-8E00-6188-BF4A-A7611B17E72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3C3F6F6-9C3D-CCC9-6852-A2DB8A9D1B5B}"/>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5" name="Marcador de pie de página 4">
            <a:extLst>
              <a:ext uri="{FF2B5EF4-FFF2-40B4-BE49-F238E27FC236}">
                <a16:creationId xmlns:a16="http://schemas.microsoft.com/office/drawing/2014/main" id="{7891D46A-4D80-7FA6-B6B6-AB49CDE0C63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1C16589-5993-21DB-A699-1C2195FD0319}"/>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144945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1460-743E-A997-3B1D-C8FF09A1E9D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9A5A985-E956-E7FF-ED14-0AE8E98883BC}"/>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E33C41DA-0E7E-8456-E846-FDEAB35C12E0}"/>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E0F91749-49FE-9E58-1B8E-C7EAB4A29E9A}"/>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6" name="Marcador de pie de página 5">
            <a:extLst>
              <a:ext uri="{FF2B5EF4-FFF2-40B4-BE49-F238E27FC236}">
                <a16:creationId xmlns:a16="http://schemas.microsoft.com/office/drawing/2014/main" id="{B3CA320C-BDE2-FE3D-37C9-733635D0D66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4883E48B-F680-F49B-D65A-E355A3A9074E}"/>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36809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65BA41-FE4B-F1FC-6FAB-E00884332B45}"/>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83636C2-B2B5-A708-63AF-1C1C15627B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AE2372A-AE8F-8C8F-6A94-0FE61F5701C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E907D8D1-2E9C-F263-81A6-DDC31E5FD54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6474F4-BD0A-519B-D5BD-FB1E86882B10}"/>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BF4ED149-7561-7362-3739-0EBADF8898AC}"/>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8" name="Marcador de pie de página 7">
            <a:extLst>
              <a:ext uri="{FF2B5EF4-FFF2-40B4-BE49-F238E27FC236}">
                <a16:creationId xmlns:a16="http://schemas.microsoft.com/office/drawing/2014/main" id="{4E620DD5-CE5A-1A58-4836-8F9A2AF3BDC4}"/>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3D5700EB-AA10-A092-37B3-DEAAA517A4FF}"/>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28629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7197D-05DE-D8B6-DA01-0C7084583E06}"/>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D839ADE2-054E-C9ED-CFC6-47A3DBAE27F3}"/>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4" name="Marcador de pie de página 3">
            <a:extLst>
              <a:ext uri="{FF2B5EF4-FFF2-40B4-BE49-F238E27FC236}">
                <a16:creationId xmlns:a16="http://schemas.microsoft.com/office/drawing/2014/main" id="{93E63093-11AF-89AF-14DB-AA9EC1431794}"/>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5220D2D5-5913-DFC0-83DA-FABAB3C75ECE}"/>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270051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D57B9BD-71F5-7F20-B576-E2027DA079ED}"/>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3" name="Marcador de pie de página 2">
            <a:extLst>
              <a:ext uri="{FF2B5EF4-FFF2-40B4-BE49-F238E27FC236}">
                <a16:creationId xmlns:a16="http://schemas.microsoft.com/office/drawing/2014/main" id="{0D2334F0-5294-F197-DE66-D43A360FA973}"/>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93354C47-2FF2-3FF1-6A0C-2672789A3330}"/>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71815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78138E-5107-4D6B-A625-AABAD6BDAA09}"/>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365A94A-5025-2250-27A6-81BBCEF6FEC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711114BC-7CC5-4764-D136-167A523789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E827E2-84B3-7BFB-F94A-7D7920D76BE3}"/>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6" name="Marcador de pie de página 5">
            <a:extLst>
              <a:ext uri="{FF2B5EF4-FFF2-40B4-BE49-F238E27FC236}">
                <a16:creationId xmlns:a16="http://schemas.microsoft.com/office/drawing/2014/main" id="{138FA47F-EE65-E0EE-B1FA-1E96F7947CE0}"/>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AC8671A3-EDA6-E21A-2BA4-F523E2972E2D}"/>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272384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2FC4F8-DDBD-9EF2-C4F6-95D3CF0844F9}"/>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55C500A1-3395-20CA-6314-2ADA0C441E3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arcador de texto 3">
            <a:extLst>
              <a:ext uri="{FF2B5EF4-FFF2-40B4-BE49-F238E27FC236}">
                <a16:creationId xmlns:a16="http://schemas.microsoft.com/office/drawing/2014/main" id="{57007744-3B06-73C9-C33E-516148A2A51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3FA172-C16F-EE77-B502-C8D678639BBE}"/>
              </a:ext>
            </a:extLst>
          </p:cNvPr>
          <p:cNvSpPr>
            <a:spLocks noGrp="1"/>
          </p:cNvSpPr>
          <p:nvPr>
            <p:ph type="dt" sz="half" idx="10"/>
          </p:nvPr>
        </p:nvSpPr>
        <p:spPr/>
        <p:txBody>
          <a:bodyPr/>
          <a:lstStyle/>
          <a:p>
            <a:fld id="{522993E4-DC56-734A-B11F-649F8024C1D8}" type="datetimeFigureOut">
              <a:rPr lang="en-US" smtClean="0"/>
              <a:t>11/15/24</a:t>
            </a:fld>
            <a:endParaRPr lang="en-US"/>
          </a:p>
        </p:txBody>
      </p:sp>
      <p:sp>
        <p:nvSpPr>
          <p:cNvPr id="6" name="Marcador de pie de página 5">
            <a:extLst>
              <a:ext uri="{FF2B5EF4-FFF2-40B4-BE49-F238E27FC236}">
                <a16:creationId xmlns:a16="http://schemas.microsoft.com/office/drawing/2014/main" id="{24602373-F48C-8C5E-A010-20F9E59C54F9}"/>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265F7BA6-AC57-739E-73B8-FFF1913FEA0B}"/>
              </a:ext>
            </a:extLst>
          </p:cNvPr>
          <p:cNvSpPr>
            <a:spLocks noGrp="1"/>
          </p:cNvSpPr>
          <p:nvPr>
            <p:ph type="sldNum" sz="quarter" idx="12"/>
          </p:nvPr>
        </p:nvSpPr>
        <p:spPr/>
        <p:txBody>
          <a:bodyPr/>
          <a:lstStyle/>
          <a:p>
            <a:fld id="{021BAB9C-EE6D-4547-A7F1-E90857D9B8A4}" type="slidenum">
              <a:rPr lang="en-US" smtClean="0"/>
              <a:t>‹#›</a:t>
            </a:fld>
            <a:endParaRPr lang="en-US"/>
          </a:p>
        </p:txBody>
      </p:sp>
    </p:spTree>
    <p:extLst>
      <p:ext uri="{BB962C8B-B14F-4D97-AF65-F5344CB8AC3E}">
        <p14:creationId xmlns:p14="http://schemas.microsoft.com/office/powerpoint/2010/main" val="1169788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4215160-3B52-4435-6242-D81653EB27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CA6DD116-4E68-A504-F480-EBFDAE91710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A7CA0FC0-C8C7-450E-95D4-F2E737B8682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22993E4-DC56-734A-B11F-649F8024C1D8}" type="datetimeFigureOut">
              <a:rPr lang="en-US" smtClean="0"/>
              <a:t>11/15/24</a:t>
            </a:fld>
            <a:endParaRPr lang="en-US"/>
          </a:p>
        </p:txBody>
      </p:sp>
      <p:sp>
        <p:nvSpPr>
          <p:cNvPr id="5" name="Marcador de pie de página 4">
            <a:extLst>
              <a:ext uri="{FF2B5EF4-FFF2-40B4-BE49-F238E27FC236}">
                <a16:creationId xmlns:a16="http://schemas.microsoft.com/office/drawing/2014/main" id="{CB85D4FB-6CE2-E8BD-0E4A-77E5C729826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46E73A59-79EF-6A25-57BC-E52301B8F71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1BAB9C-EE6D-4547-A7F1-E90857D9B8A4}" type="slidenum">
              <a:rPr lang="en-US" smtClean="0"/>
              <a:t>‹#›</a:t>
            </a:fld>
            <a:endParaRPr lang="en-US"/>
          </a:p>
        </p:txBody>
      </p:sp>
    </p:spTree>
    <p:extLst>
      <p:ext uri="{BB962C8B-B14F-4D97-AF65-F5344CB8AC3E}">
        <p14:creationId xmlns:p14="http://schemas.microsoft.com/office/powerpoint/2010/main" val="130887222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png"/><Relationship Id="rId3" Type="http://schemas.openxmlformats.org/officeDocument/2006/relationships/diagramLayout" Target="../diagrams/layout2.xml"/><Relationship Id="rId7" Type="http://schemas.openxmlformats.org/officeDocument/2006/relationships/image" Target="../media/image5.tiff"/><Relationship Id="rId12" Type="http://schemas.openxmlformats.org/officeDocument/2006/relationships/image" Target="../media/image25.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24.jpg"/><Relationship Id="rId5" Type="http://schemas.openxmlformats.org/officeDocument/2006/relationships/diagramColors" Target="../diagrams/colors2.xml"/><Relationship Id="rId10" Type="http://schemas.openxmlformats.org/officeDocument/2006/relationships/image" Target="../media/image23.jpg"/><Relationship Id="rId4" Type="http://schemas.openxmlformats.org/officeDocument/2006/relationships/diagramQuickStyle" Target="../diagrams/quickStyle2.xml"/><Relationship Id="rId9"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mailto:Inbre_proposals@hpcf.upr.edu"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g"/><Relationship Id="rId7" Type="http://schemas.openxmlformats.org/officeDocument/2006/relationships/diagramColors" Target="../diagrams/colors3.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inkedin.com/in/james-brown-1b652a6/" TargetMode="External"/><Relationship Id="rId7" Type="http://schemas.openxmlformats.org/officeDocument/2006/relationships/image" Target="../media/image2.jpeg"/><Relationship Id="rId2" Type="http://schemas.openxmlformats.org/officeDocument/2006/relationships/hyperlink" Target="https://www.jax.org/research-and-faculty/faculty/reinhard-laubenbacher" TargetMode="External"/><Relationship Id="rId1" Type="http://schemas.openxmlformats.org/officeDocument/2006/relationships/slideLayout" Target="../slideLayouts/slideLayout2.xml"/><Relationship Id="rId6" Type="http://schemas.openxmlformats.org/officeDocument/2006/relationships/hyperlink" Target="https://biology.ucdavis.edu/people/veronica-martinez-cerdeno" TargetMode="External"/><Relationship Id="rId5" Type="http://schemas.openxmlformats.org/officeDocument/2006/relationships/hyperlink" Target="https://www.sc.edu/study/colleges_schools/pharmacy/faculty-staff/cutler_stephen.php" TargetMode="External"/><Relationship Id="rId4" Type="http://schemas.openxmlformats.org/officeDocument/2006/relationships/hyperlink" Target="https://www.ohsu.edu/school-of-medicine/malhotra-lab/peop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inbre.hpcf.upr.edu/stce/" TargetMode="External"/><Relationship Id="rId2" Type="http://schemas.openxmlformats.org/officeDocument/2006/relationships/hyperlink" Target="http://inbre.hpcf.upr.edu/centralized-research-instrumentation/"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hyperlink" Target="http://grants.nih.gov/grants/funding/phs398/phs398.html"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commons.era.nih.gov/commons/index.jsp" TargetMode="External"/><Relationship Id="rId2" Type="http://schemas.openxmlformats.org/officeDocument/2006/relationships/hyperlink" Target="https://grants.nih.gov/grants/forms/biosketch.htm"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ncbi.nlm.nih.gov/myncbi/1lCifFFV4VYQZE/bibliography/public/" TargetMode="External"/><Relationship Id="rId2" Type="http://schemas.openxmlformats.org/officeDocument/2006/relationships/hyperlink" Target="http://www.ncbi.nlm.nih.gov/books/NBK53595/"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orwh.od.nih.gov"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00A21B-A82E-4142-8529-2403678943DC}"/>
              </a:ext>
            </a:extLst>
          </p:cNvPr>
          <p:cNvSpPr txBox="1"/>
          <p:nvPr/>
        </p:nvSpPr>
        <p:spPr>
          <a:xfrm>
            <a:off x="1255986" y="5008180"/>
            <a:ext cx="9301655" cy="1446550"/>
          </a:xfrm>
          <a:prstGeom prst="rect">
            <a:avLst/>
          </a:prstGeom>
          <a:noFill/>
        </p:spPr>
        <p:txBody>
          <a:bodyPr wrap="square" rtlCol="0">
            <a:spAutoFit/>
          </a:bodyPr>
          <a:lstStyle/>
          <a:p>
            <a:pPr algn="ctr"/>
            <a:r>
              <a:rPr lang="en-US" sz="8800" spc="600" dirty="0">
                <a:solidFill>
                  <a:schemeClr val="bg1"/>
                </a:solidFill>
                <a:latin typeface="Avenir Next" panose="020B0503020202020204" pitchFamily="34" charset="0"/>
              </a:rPr>
              <a:t>WELCOME!</a:t>
            </a:r>
          </a:p>
        </p:txBody>
      </p:sp>
      <p:pic>
        <p:nvPicPr>
          <p:cNvPr id="6" name="Picture 5" descr="A group of people standing together&#10;&#10;Description automatically generated">
            <a:extLst>
              <a:ext uri="{FF2B5EF4-FFF2-40B4-BE49-F238E27FC236}">
                <a16:creationId xmlns:a16="http://schemas.microsoft.com/office/drawing/2014/main" id="{3E6D0070-7D10-6396-CE37-81768867B0AF}"/>
              </a:ext>
            </a:extLst>
          </p:cNvPr>
          <p:cNvPicPr>
            <a:picLocks noChangeAspect="1"/>
          </p:cNvPicPr>
          <p:nvPr/>
        </p:nvPicPr>
        <p:blipFill>
          <a:blip r:embed="rId2"/>
          <a:stretch>
            <a:fillRect/>
          </a:stretch>
        </p:blipFill>
        <p:spPr>
          <a:xfrm>
            <a:off x="-1" y="1806374"/>
            <a:ext cx="9021588" cy="3201806"/>
          </a:xfrm>
          <a:prstGeom prst="rect">
            <a:avLst/>
          </a:prstGeom>
        </p:spPr>
      </p:pic>
      <p:sp>
        <p:nvSpPr>
          <p:cNvPr id="8" name="TextBox 7">
            <a:extLst>
              <a:ext uri="{FF2B5EF4-FFF2-40B4-BE49-F238E27FC236}">
                <a16:creationId xmlns:a16="http://schemas.microsoft.com/office/drawing/2014/main" id="{90244B43-A673-DD44-D44F-830359437007}"/>
              </a:ext>
            </a:extLst>
          </p:cNvPr>
          <p:cNvSpPr txBox="1"/>
          <p:nvPr/>
        </p:nvSpPr>
        <p:spPr>
          <a:xfrm>
            <a:off x="0" y="5294961"/>
            <a:ext cx="8943766" cy="110799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Celebrating Over Twenty Years of Excellence in Development of Biomedical Research in Puerto Rico!</a:t>
            </a:r>
          </a:p>
          <a:p>
            <a:r>
              <a:rPr lang="en-US" b="0" i="0" dirty="0">
                <a:solidFill>
                  <a:srgbClr val="000000"/>
                </a:solidFill>
                <a:effectLst/>
                <a:latin typeface="Arial" panose="020B0604020202020204" pitchFamily="34" charset="0"/>
                <a:cs typeface="Arial" panose="020B0604020202020204" pitchFamily="34" charset="0"/>
              </a:rPr>
              <a:t>NIH/NIGMS 5P21GM103475</a:t>
            </a:r>
            <a:r>
              <a:rPr lang="en-US" dirty="0">
                <a:latin typeface="Arial" panose="020B0604020202020204" pitchFamily="34" charset="0"/>
                <a:cs typeface="Arial" panose="020B0604020202020204" pitchFamily="34" charset="0"/>
              </a:rPr>
              <a:t> </a:t>
            </a:r>
          </a:p>
        </p:txBody>
      </p:sp>
      <p:pic>
        <p:nvPicPr>
          <p:cNvPr id="9" name="Picture 2" descr="PRINBRE">
            <a:extLst>
              <a:ext uri="{FF2B5EF4-FFF2-40B4-BE49-F238E27FC236}">
                <a16:creationId xmlns:a16="http://schemas.microsoft.com/office/drawing/2014/main" id="{669C1001-B974-70F7-4FC0-2A61F48BA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986" y="359824"/>
            <a:ext cx="5610394" cy="1122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9D3526E-12F3-3561-B10C-46DB770A060F}"/>
              </a:ext>
            </a:extLst>
          </p:cNvPr>
          <p:cNvPicPr>
            <a:picLocks noChangeAspect="1"/>
          </p:cNvPicPr>
          <p:nvPr/>
        </p:nvPicPr>
        <p:blipFill>
          <a:blip r:embed="rId4"/>
          <a:stretch>
            <a:fillRect/>
          </a:stretch>
        </p:blipFill>
        <p:spPr>
          <a:xfrm>
            <a:off x="6866380" y="359824"/>
            <a:ext cx="1295400" cy="1219200"/>
          </a:xfrm>
          <a:prstGeom prst="rect">
            <a:avLst/>
          </a:prstGeom>
        </p:spPr>
      </p:pic>
    </p:spTree>
    <p:extLst>
      <p:ext uri="{BB962C8B-B14F-4D97-AF65-F5344CB8AC3E}">
        <p14:creationId xmlns:p14="http://schemas.microsoft.com/office/powerpoint/2010/main" val="247641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443"/>
            <a:ext cx="3253245" cy="6642557"/>
          </a:xfrm>
          <a:prstGeom prst="rect">
            <a:avLst/>
          </a:prstGeom>
        </p:spPr>
      </p:pic>
      <p:sp>
        <p:nvSpPr>
          <p:cNvPr id="4" name="Content Placeholder 2"/>
          <p:cNvSpPr txBox="1">
            <a:spLocks/>
          </p:cNvSpPr>
          <p:nvPr/>
        </p:nvSpPr>
        <p:spPr bwMode="auto">
          <a:xfrm>
            <a:off x="3225262" y="1345178"/>
            <a:ext cx="5739226" cy="5084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84" charset="0"/>
              <a:buChar char="•"/>
              <a:defRPr sz="3200" kern="1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96" charset="-128"/>
                <a:cs typeface="+mn-cs"/>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mn-lt"/>
                <a:ea typeface="ＭＳ Ｐゴシック" pitchFamily="-96" charset="-128"/>
                <a:cs typeface="+mn-cs"/>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itchFamily="84" charset="0"/>
              <a:buNone/>
              <a:tabLst/>
              <a:defRPr/>
            </a:pPr>
            <a:endParaRPr kumimoji="0" lang="en-US" sz="3600" b="0" i="0" u="none" strike="noStrike" kern="1200" cap="none" spc="0" normalizeH="0" baseline="0" noProof="0" dirty="0">
              <a:ln>
                <a:noFill/>
              </a:ln>
              <a:solidFill>
                <a:prstClr val="black"/>
              </a:solidFill>
              <a:effectLst/>
              <a:uLnTx/>
              <a:uFillTx/>
              <a:latin typeface="Arial" pitchFamily="84" charset="0"/>
              <a:ea typeface="Arial" pitchFamily="84" charset="0"/>
              <a:cs typeface="Arial" pitchFamily="84" charset="0"/>
            </a:endParaRPr>
          </a:p>
          <a:p>
            <a:pPr marL="0" marR="0" lvl="0" indent="0" algn="l" defTabSz="914400" rtl="0" eaLnBrk="1" fontAlgn="base" latinLnBrk="0" hangingPunct="1">
              <a:lnSpc>
                <a:spcPct val="100000"/>
              </a:lnSpc>
              <a:spcBef>
                <a:spcPct val="20000"/>
              </a:spcBef>
              <a:spcAft>
                <a:spcPct val="0"/>
              </a:spcAft>
              <a:buClrTx/>
              <a:buSzTx/>
              <a:buFont typeface="Arial" pitchFamily="84" charset="0"/>
              <a:buNone/>
              <a:tabLst/>
              <a:defRPr/>
            </a:pPr>
            <a:r>
              <a:rPr kumimoji="0" lang="en-US" sz="3200" b="0" i="0" u="none" strike="noStrike" kern="1200" cap="none" spc="0" normalizeH="0" baseline="0" noProof="0" dirty="0">
                <a:ln>
                  <a:noFill/>
                </a:ln>
                <a:solidFill>
                  <a:prstClr val="black"/>
                </a:solidFill>
                <a:effectLst/>
                <a:uLnTx/>
                <a:uFillTx/>
                <a:latin typeface="Avenir Next" panose="020B0503020202020204" pitchFamily="34" charset="0"/>
                <a:ea typeface="Century Gothic" charset="0"/>
                <a:cs typeface="Century Gothic" charset="0"/>
              </a:rPr>
              <a:t>Build on the </a:t>
            </a:r>
            <a:r>
              <a:rPr kumimoji="0" lang="en-US" sz="3200" b="0" i="0" u="none" strike="noStrike" kern="1200" cap="none" spc="0" normalizeH="0" baseline="0" noProof="0" dirty="0">
                <a:ln>
                  <a:noFill/>
                </a:ln>
                <a:solidFill>
                  <a:srgbClr val="4F81BD"/>
                </a:solidFill>
                <a:effectLst/>
                <a:uLnTx/>
                <a:uFillTx/>
                <a:latin typeface="Avenir Next" panose="020B0503020202020204" pitchFamily="34" charset="0"/>
                <a:ea typeface="Century Gothic" charset="0"/>
                <a:cs typeface="Century Gothic" charset="0"/>
              </a:rPr>
              <a:t>established multi-disciplinary research network </a:t>
            </a:r>
            <a:r>
              <a:rPr kumimoji="0" lang="en-US" sz="3200" b="0" i="0" u="none" strike="noStrike" kern="1200" cap="none" spc="0" normalizeH="0" baseline="0" noProof="0" dirty="0">
                <a:ln>
                  <a:noFill/>
                </a:ln>
                <a:solidFill>
                  <a:prstClr val="black"/>
                </a:solidFill>
                <a:effectLst/>
                <a:uLnTx/>
                <a:uFillTx/>
                <a:latin typeface="Avenir Next" panose="020B0503020202020204" pitchFamily="34" charset="0"/>
                <a:ea typeface="Century Gothic" charset="0"/>
                <a:cs typeface="Century Gothic" charset="0"/>
              </a:rPr>
              <a:t>with a scientific focus to strengthen the lead and partner institutions' biomedical research expertise and infrastructure</a:t>
            </a:r>
            <a:endParaRPr kumimoji="0" lang="es-PR" sz="3200" b="0" i="0" u="none" strike="noStrike" kern="1200" cap="none" spc="0" normalizeH="0" baseline="0" noProof="0" dirty="0">
              <a:ln>
                <a:noFill/>
              </a:ln>
              <a:solidFill>
                <a:prstClr val="black"/>
              </a:solidFill>
              <a:effectLst/>
              <a:uLnTx/>
              <a:uFillTx/>
              <a:latin typeface="Avenir Next" panose="020B0503020202020204" pitchFamily="34" charset="0"/>
              <a:ea typeface="Century Gothic" charset="0"/>
              <a:cs typeface="Century Gothic" charset="0"/>
            </a:endParaRPr>
          </a:p>
        </p:txBody>
      </p:sp>
      <p:sp>
        <p:nvSpPr>
          <p:cNvPr id="5" name="Title 4"/>
          <p:cNvSpPr>
            <a:spLocks noGrp="1"/>
          </p:cNvSpPr>
          <p:nvPr>
            <p:ph type="title"/>
          </p:nvPr>
        </p:nvSpPr>
        <p:spPr>
          <a:xfrm>
            <a:off x="-2513476" y="1448308"/>
            <a:ext cx="8229600" cy="1143000"/>
          </a:xfrm>
        </p:spPr>
        <p:txBody>
          <a:bodyPr/>
          <a:lstStyle/>
          <a:p>
            <a:r>
              <a:rPr lang="en-US" b="1" dirty="0">
                <a:latin typeface="Century Gothic" charset="0"/>
                <a:ea typeface="Century Gothic" charset="0"/>
                <a:cs typeface="Century Gothic" charset="0"/>
              </a:rPr>
              <a:t>GOAL 1</a:t>
            </a:r>
          </a:p>
        </p:txBody>
      </p:sp>
      <p:sp>
        <p:nvSpPr>
          <p:cNvPr id="6" name="Title 4"/>
          <p:cNvSpPr txBox="1">
            <a:spLocks/>
          </p:cNvSpPr>
          <p:nvPr/>
        </p:nvSpPr>
        <p:spPr bwMode="auto">
          <a:xfrm rot="16200000" flipH="1">
            <a:off x="-1894067" y="499160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5pPr>
            <a:lvl6pPr marL="4572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6pPr>
            <a:lvl7pPr marL="9144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7pPr>
            <a:lvl8pPr marL="13716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8pPr>
            <a:lvl9pPr marL="18288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charset="0"/>
                <a:ea typeface="Century Gothic" charset="0"/>
                <a:cs typeface="Century Gothic" charset="0"/>
              </a:rPr>
              <a:t>PR-INBRE</a:t>
            </a:r>
          </a:p>
        </p:txBody>
      </p:sp>
    </p:spTree>
    <p:extLst>
      <p:ext uri="{BB962C8B-B14F-4D97-AF65-F5344CB8AC3E}">
        <p14:creationId xmlns:p14="http://schemas.microsoft.com/office/powerpoint/2010/main" val="3563522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11" y="215442"/>
            <a:ext cx="3253245" cy="6642557"/>
          </a:xfrm>
          <a:prstGeom prst="rect">
            <a:avLst/>
          </a:prstGeom>
        </p:spPr>
      </p:pic>
      <p:sp>
        <p:nvSpPr>
          <p:cNvPr id="4" name="Content Placeholder 2"/>
          <p:cNvSpPr txBox="1">
            <a:spLocks/>
          </p:cNvSpPr>
          <p:nvPr/>
        </p:nvSpPr>
        <p:spPr bwMode="auto">
          <a:xfrm>
            <a:off x="3275856" y="1201685"/>
            <a:ext cx="5868144" cy="3177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84" charset="0"/>
              <a:buChar char="•"/>
              <a:defRPr sz="3200" kern="1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96" charset="-128"/>
                <a:cs typeface="+mn-cs"/>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mn-lt"/>
                <a:ea typeface="ＭＳ Ｐゴシック" pitchFamily="-96" charset="-128"/>
                <a:cs typeface="+mn-cs"/>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buFont typeface="Arial" pitchFamily="84" charset="0"/>
              <a:buNone/>
            </a:pPr>
            <a:endParaRPr lang="en-US" sz="3600" dirty="0">
              <a:latin typeface="Arial" pitchFamily="84" charset="0"/>
              <a:ea typeface="Arial" pitchFamily="84" charset="0"/>
              <a:cs typeface="Arial" pitchFamily="84" charset="0"/>
            </a:endParaRPr>
          </a:p>
          <a:p>
            <a:pPr marL="0" indent="0" eaLnBrk="1" hangingPunct="1">
              <a:buNone/>
              <a:defRPr/>
            </a:pPr>
            <a:r>
              <a:rPr lang="en-US" dirty="0">
                <a:solidFill>
                  <a:schemeClr val="accent1"/>
                </a:solidFill>
                <a:latin typeface="Century Gothic" charset="0"/>
                <a:ea typeface="Century Gothic" charset="0"/>
                <a:cs typeface="Century Gothic" charset="0"/>
              </a:rPr>
              <a:t>Enhance the research capacity </a:t>
            </a:r>
            <a:r>
              <a:rPr lang="en-US" dirty="0">
                <a:effectLst>
                  <a:outerShdw blurRad="38100" dist="38100" dir="2700000" algn="tl">
                    <a:srgbClr val="DDDDDD"/>
                  </a:outerShdw>
                </a:effectLst>
                <a:latin typeface="Century Gothic" charset="0"/>
                <a:ea typeface="Century Gothic" charset="0"/>
                <a:cs typeface="Century Gothic" charset="0"/>
              </a:rPr>
              <a:t>of network institutions so they can participate more fully in the competition for NIH awards </a:t>
            </a:r>
          </a:p>
          <a:p>
            <a:pPr marL="0" indent="0" eaLnBrk="1" hangingPunct="1">
              <a:buFont typeface="Arial" pitchFamily="84" charset="0"/>
              <a:buNone/>
            </a:pPr>
            <a:r>
              <a:rPr lang="en-US" sz="3600" dirty="0">
                <a:latin typeface="Century Gothic" charset="0"/>
                <a:ea typeface="Century Gothic" charset="0"/>
                <a:cs typeface="Century Gothic" charset="0"/>
              </a:rPr>
              <a:t> </a:t>
            </a:r>
            <a:endParaRPr lang="es-PR" sz="3600" dirty="0">
              <a:latin typeface="Century Gothic" charset="0"/>
              <a:ea typeface="Century Gothic" charset="0"/>
              <a:cs typeface="Century Gothic" charset="0"/>
            </a:endParaRPr>
          </a:p>
        </p:txBody>
      </p:sp>
      <p:sp>
        <p:nvSpPr>
          <p:cNvPr id="5" name="Title 4"/>
          <p:cNvSpPr>
            <a:spLocks noGrp="1"/>
          </p:cNvSpPr>
          <p:nvPr>
            <p:ph type="title"/>
          </p:nvPr>
        </p:nvSpPr>
        <p:spPr>
          <a:xfrm>
            <a:off x="-2471272" y="1349832"/>
            <a:ext cx="8229600" cy="1143000"/>
          </a:xfrm>
        </p:spPr>
        <p:txBody>
          <a:bodyPr/>
          <a:lstStyle/>
          <a:p>
            <a:r>
              <a:rPr lang="en-US" b="1" dirty="0">
                <a:latin typeface="Century Gothic" charset="0"/>
                <a:ea typeface="Century Gothic" charset="0"/>
                <a:cs typeface="Century Gothic" charset="0"/>
              </a:rPr>
              <a:t>GOAL 2</a:t>
            </a:r>
            <a:endParaRPr lang="en-US" b="1" dirty="0">
              <a:solidFill>
                <a:srgbClr val="6F7580"/>
              </a:solidFill>
              <a:latin typeface="Century Gothic" charset="0"/>
              <a:ea typeface="Century Gothic" charset="0"/>
              <a:cs typeface="Century Gothic" charset="0"/>
            </a:endParaRPr>
          </a:p>
        </p:txBody>
      </p:sp>
      <p:sp>
        <p:nvSpPr>
          <p:cNvPr id="6" name="Title 4"/>
          <p:cNvSpPr txBox="1">
            <a:spLocks/>
          </p:cNvSpPr>
          <p:nvPr/>
        </p:nvSpPr>
        <p:spPr bwMode="auto">
          <a:xfrm rot="16200000" flipH="1">
            <a:off x="-1894067" y="488406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5pPr>
            <a:lvl6pPr marL="4572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6pPr>
            <a:lvl7pPr marL="9144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7pPr>
            <a:lvl8pPr marL="13716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8pPr>
            <a:lvl9pPr marL="18288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9pPr>
          </a:lstStyle>
          <a:p>
            <a:r>
              <a:rPr lang="en-US" b="1">
                <a:solidFill>
                  <a:schemeClr val="bg1"/>
                </a:solidFill>
                <a:latin typeface="Century Gothic" charset="0"/>
                <a:ea typeface="Century Gothic" charset="0"/>
                <a:cs typeface="Century Gothic" charset="0"/>
              </a:rPr>
              <a:t>PR-INBRE</a:t>
            </a:r>
            <a:endParaRPr lang="en-US" b="1" dirty="0">
              <a:solidFill>
                <a:schemeClr val="bg1"/>
              </a:solidFill>
              <a:latin typeface="Century Gothic" charset="0"/>
              <a:ea typeface="Century Gothic" charset="0"/>
              <a:cs typeface="Century Gothic" charset="0"/>
            </a:endParaRPr>
          </a:p>
        </p:txBody>
      </p:sp>
      <p:sp>
        <p:nvSpPr>
          <p:cNvPr id="3" name="Rectangle 2"/>
          <p:cNvSpPr/>
          <p:nvPr/>
        </p:nvSpPr>
        <p:spPr>
          <a:xfrm>
            <a:off x="4063747" y="4741453"/>
            <a:ext cx="4572000" cy="1754326"/>
          </a:xfrm>
          <a:prstGeom prst="rect">
            <a:avLst/>
          </a:prstGeom>
        </p:spPr>
        <p:txBody>
          <a:bodyPr>
            <a:spAutoFit/>
          </a:bodyPr>
          <a:lstStyle/>
          <a:p>
            <a:pPr marL="400050" lvl="1" indent="0" eaLnBrk="1" hangingPunct="1">
              <a:defRPr/>
            </a:pPr>
            <a:r>
              <a:rPr lang="en-US" dirty="0">
                <a:solidFill>
                  <a:schemeClr val="accent1"/>
                </a:solidFill>
                <a:effectLst>
                  <a:outerShdw blurRad="38100" dist="38100" dir="2700000" algn="tl">
                    <a:srgbClr val="DDDDDD"/>
                  </a:outerShdw>
                </a:effectLst>
                <a:latin typeface="Century Gothic" charset="0"/>
                <a:ea typeface="Century Gothic" charset="0"/>
                <a:cs typeface="Century Gothic" charset="0"/>
              </a:rPr>
              <a:t>C</a:t>
            </a:r>
            <a:r>
              <a:rPr lang="en-US" sz="1800" dirty="0">
                <a:solidFill>
                  <a:schemeClr val="accent1"/>
                </a:solidFill>
                <a:effectLst>
                  <a:outerShdw blurRad="38100" dist="38100" dir="2700000" algn="tl">
                    <a:srgbClr val="DDDDDD"/>
                  </a:outerShdw>
                </a:effectLst>
                <a:latin typeface="Century Gothic" charset="0"/>
                <a:ea typeface="Century Gothic" charset="0"/>
                <a:cs typeface="Century Gothic" charset="0"/>
              </a:rPr>
              <a:t>ollaborative partnerships</a:t>
            </a:r>
          </a:p>
          <a:p>
            <a:pPr marL="400050" lvl="1" indent="0" eaLnBrk="1" hangingPunct="1">
              <a:defRPr/>
            </a:pPr>
            <a:r>
              <a:rPr lang="en-US" sz="1800" dirty="0">
                <a:solidFill>
                  <a:schemeClr val="accent1"/>
                </a:solidFill>
                <a:effectLst>
                  <a:outerShdw blurRad="38100" dist="38100" dir="2700000" algn="tl">
                    <a:srgbClr val="DDDDDD"/>
                  </a:outerShdw>
                </a:effectLst>
                <a:latin typeface="Century Gothic" charset="0"/>
                <a:ea typeface="Century Gothic" charset="0"/>
                <a:cs typeface="Century Gothic" charset="0"/>
              </a:rPr>
              <a:t>development of areas of </a:t>
            </a:r>
          </a:p>
          <a:p>
            <a:pPr marL="400050" lvl="1" indent="0" eaLnBrk="1" hangingPunct="1">
              <a:defRPr/>
            </a:pPr>
            <a:r>
              <a:rPr lang="en-US" sz="1800" dirty="0">
                <a:solidFill>
                  <a:schemeClr val="accent1"/>
                </a:solidFill>
                <a:effectLst>
                  <a:outerShdw blurRad="38100" dist="38100" dir="2700000" algn="tl">
                    <a:srgbClr val="DDDDDD"/>
                  </a:outerShdw>
                </a:effectLst>
                <a:latin typeface="Century Gothic" charset="0"/>
                <a:ea typeface="Century Gothic" charset="0"/>
                <a:cs typeface="Century Gothic" charset="0"/>
              </a:rPr>
              <a:t>potential research </a:t>
            </a:r>
          </a:p>
          <a:p>
            <a:pPr marL="400050" lvl="1" indent="0" eaLnBrk="1" hangingPunct="1">
              <a:defRPr/>
            </a:pPr>
            <a:r>
              <a:rPr lang="en-US" sz="1800" dirty="0">
                <a:solidFill>
                  <a:schemeClr val="accent1"/>
                </a:solidFill>
                <a:effectLst>
                  <a:outerShdw blurRad="38100" dist="38100" dir="2700000" algn="tl">
                    <a:srgbClr val="DDDDDD"/>
                  </a:outerShdw>
                </a:effectLst>
                <a:latin typeface="Century Gothic" charset="0"/>
                <a:ea typeface="Century Gothic" charset="0"/>
                <a:cs typeface="Century Gothic" charset="0"/>
              </a:rPr>
              <a:t>research support for faculty development </a:t>
            </a:r>
          </a:p>
          <a:p>
            <a:pPr marL="400050" lvl="1" indent="0" eaLnBrk="1" hangingPunct="1">
              <a:defRPr/>
            </a:pPr>
            <a:r>
              <a:rPr lang="en-US" sz="1800" dirty="0">
                <a:solidFill>
                  <a:schemeClr val="accent1"/>
                </a:solidFill>
                <a:effectLst>
                  <a:outerShdw blurRad="38100" dist="38100" dir="2700000" algn="tl">
                    <a:srgbClr val="DDDDDD"/>
                  </a:outerShdw>
                </a:effectLst>
                <a:latin typeface="Century Gothic" charset="0"/>
                <a:ea typeface="Century Gothic" charset="0"/>
                <a:cs typeface="Century Gothic" charset="0"/>
              </a:rPr>
              <a:t>access to research resources </a:t>
            </a:r>
          </a:p>
        </p:txBody>
      </p:sp>
    </p:spTree>
    <p:extLst>
      <p:ext uri="{BB962C8B-B14F-4D97-AF65-F5344CB8AC3E}">
        <p14:creationId xmlns:p14="http://schemas.microsoft.com/office/powerpoint/2010/main" val="20605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11" y="215442"/>
            <a:ext cx="3253245" cy="6642557"/>
          </a:xfrm>
          <a:prstGeom prst="rect">
            <a:avLst/>
          </a:prstGeom>
        </p:spPr>
      </p:pic>
      <p:sp>
        <p:nvSpPr>
          <p:cNvPr id="5" name="Title 4"/>
          <p:cNvSpPr>
            <a:spLocks noGrp="1"/>
          </p:cNvSpPr>
          <p:nvPr>
            <p:ph type="title"/>
          </p:nvPr>
        </p:nvSpPr>
        <p:spPr>
          <a:xfrm>
            <a:off x="-2499408" y="1279492"/>
            <a:ext cx="8229600" cy="1143000"/>
          </a:xfrm>
        </p:spPr>
        <p:txBody>
          <a:bodyPr/>
          <a:lstStyle/>
          <a:p>
            <a:r>
              <a:rPr lang="en-US" b="1" dirty="0">
                <a:latin typeface="Century Gothic" charset="0"/>
                <a:ea typeface="Century Gothic" charset="0"/>
                <a:cs typeface="Century Gothic" charset="0"/>
              </a:rPr>
              <a:t>GOAL 3</a:t>
            </a:r>
            <a:endParaRPr lang="en-US" b="1" dirty="0">
              <a:solidFill>
                <a:srgbClr val="6F7580"/>
              </a:solidFill>
              <a:latin typeface="Century Gothic" charset="0"/>
              <a:ea typeface="Century Gothic" charset="0"/>
              <a:cs typeface="Century Gothic" charset="0"/>
            </a:endParaRPr>
          </a:p>
        </p:txBody>
      </p:sp>
      <p:sp>
        <p:nvSpPr>
          <p:cNvPr id="6" name="Title 4"/>
          <p:cNvSpPr txBox="1">
            <a:spLocks/>
          </p:cNvSpPr>
          <p:nvPr/>
        </p:nvSpPr>
        <p:spPr bwMode="auto">
          <a:xfrm rot="16200000" flipH="1">
            <a:off x="-1894067" y="488406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5pPr>
            <a:lvl6pPr marL="4572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6pPr>
            <a:lvl7pPr marL="9144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7pPr>
            <a:lvl8pPr marL="13716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8pPr>
            <a:lvl9pPr marL="18288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9pPr>
          </a:lstStyle>
          <a:p>
            <a:r>
              <a:rPr lang="en-US" b="1">
                <a:solidFill>
                  <a:schemeClr val="bg1"/>
                </a:solidFill>
                <a:latin typeface="Century Gothic" charset="0"/>
                <a:ea typeface="Century Gothic" charset="0"/>
                <a:cs typeface="Century Gothic" charset="0"/>
              </a:rPr>
              <a:t>PR-INBRE</a:t>
            </a:r>
            <a:endParaRPr lang="en-US" b="1" dirty="0">
              <a:solidFill>
                <a:schemeClr val="bg1"/>
              </a:solidFill>
              <a:latin typeface="Century Gothic" charset="0"/>
              <a:ea typeface="Century Gothic" charset="0"/>
              <a:cs typeface="Century Gothic" charset="0"/>
            </a:endParaRPr>
          </a:p>
        </p:txBody>
      </p:sp>
      <p:sp>
        <p:nvSpPr>
          <p:cNvPr id="7" name="Content Placeholder 2"/>
          <p:cNvSpPr txBox="1">
            <a:spLocks/>
          </p:cNvSpPr>
          <p:nvPr/>
        </p:nvSpPr>
        <p:spPr bwMode="auto">
          <a:xfrm>
            <a:off x="3102086" y="1633996"/>
            <a:ext cx="6041914" cy="5012754"/>
          </a:xfrm>
          <a:prstGeom prst="rect">
            <a:avLst/>
          </a:prstGeom>
          <a:noFill/>
          <a:ln w="9525">
            <a:solidFill>
              <a:srgbClr val="FFFFFF"/>
            </a:solid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84" charset="0"/>
              <a:buChar char="•"/>
              <a:defRPr sz="3200" kern="1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96" charset="-128"/>
                <a:cs typeface="+mn-cs"/>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mn-lt"/>
                <a:ea typeface="ＭＳ Ｐゴシック" pitchFamily="-96" charset="-128"/>
                <a:cs typeface="+mn-cs"/>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buFont typeface="Arial" pitchFamily="84" charset="0"/>
              <a:buNone/>
              <a:defRPr/>
            </a:pPr>
            <a:r>
              <a:rPr lang="en-US" sz="3000" dirty="0">
                <a:effectLst>
                  <a:outerShdw blurRad="38100" dist="38100" dir="2700000" algn="tl">
                    <a:srgbClr val="DDDDDD"/>
                  </a:outerShdw>
                </a:effectLst>
                <a:latin typeface="Avenir Next" panose="020B0503020202020204" pitchFamily="34" charset="0"/>
                <a:ea typeface="Century Gothic" charset="0"/>
                <a:cs typeface="Century Gothic" charset="0"/>
              </a:rPr>
              <a:t>Provide hands-on </a:t>
            </a:r>
            <a:r>
              <a:rPr lang="en-US" sz="3000" dirty="0">
                <a:solidFill>
                  <a:srgbClr val="4F81BD"/>
                </a:solidFill>
                <a:effectLst>
                  <a:outerShdw blurRad="38100" dist="38100" dir="2700000" algn="tl">
                    <a:srgbClr val="DDDDDD"/>
                  </a:outerShdw>
                </a:effectLst>
                <a:latin typeface="Avenir Next" panose="020B0503020202020204" pitchFamily="34" charset="0"/>
                <a:ea typeface="Century Gothic" charset="0"/>
                <a:cs typeface="Century Gothic" charset="0"/>
              </a:rPr>
              <a:t>research experiences, mentoring, and career development activities for students and faculty </a:t>
            </a:r>
            <a:r>
              <a:rPr lang="en-US" sz="3000" dirty="0">
                <a:effectLst>
                  <a:outerShdw blurRad="38100" dist="38100" dir="2700000" algn="tl">
                    <a:srgbClr val="DDDDDD"/>
                  </a:outerShdw>
                </a:effectLst>
                <a:latin typeface="Avenir Next" panose="020B0503020202020204" pitchFamily="34" charset="0"/>
                <a:ea typeface="Century Gothic" charset="0"/>
                <a:cs typeface="Century Gothic" charset="0"/>
              </a:rPr>
              <a:t>at primarily undergraduate institutions, community colleges, and minority serving institutions, and</a:t>
            </a:r>
            <a:r>
              <a:rPr lang="en-US" sz="3000" dirty="0">
                <a:solidFill>
                  <a:srgbClr val="6F7580"/>
                </a:solidFill>
                <a:effectLst>
                  <a:outerShdw blurRad="38100" dist="38100" dir="2700000" algn="tl">
                    <a:srgbClr val="DDDDDD"/>
                  </a:outerShdw>
                </a:effectLst>
                <a:latin typeface="Avenir Next" panose="020B0503020202020204" pitchFamily="34" charset="0"/>
                <a:ea typeface="Century Gothic" charset="0"/>
                <a:cs typeface="Century Gothic" charset="0"/>
              </a:rPr>
              <a:t> </a:t>
            </a:r>
            <a:r>
              <a:rPr lang="en-US" sz="3000" dirty="0">
                <a:solidFill>
                  <a:srgbClr val="4F81BD"/>
                </a:solidFill>
                <a:effectLst>
                  <a:outerShdw blurRad="38100" dist="38100" dir="2700000" algn="tl">
                    <a:srgbClr val="DDDDDD"/>
                  </a:outerShdw>
                </a:effectLst>
                <a:latin typeface="Avenir Next" panose="020B0503020202020204" pitchFamily="34" charset="0"/>
                <a:ea typeface="Century Gothic" charset="0"/>
                <a:cs typeface="Century Gothic" charset="0"/>
              </a:rPr>
              <a:t>serve as a pipeline to health research careers</a:t>
            </a:r>
            <a:endParaRPr lang="es-PR" sz="3000" u="sng" dirty="0">
              <a:effectLst>
                <a:outerShdw blurRad="38100" dist="38100" dir="2700000" algn="tl">
                  <a:srgbClr val="DDDDDD"/>
                </a:outerShdw>
              </a:effectLst>
              <a:latin typeface="Avenir Next" panose="020B0503020202020204" pitchFamily="34" charset="0"/>
              <a:ea typeface="Century Gothic" charset="0"/>
              <a:cs typeface="Century Gothic" charset="0"/>
            </a:endParaRPr>
          </a:p>
        </p:txBody>
      </p:sp>
    </p:spTree>
    <p:extLst>
      <p:ext uri="{BB962C8B-B14F-4D97-AF65-F5344CB8AC3E}">
        <p14:creationId xmlns:p14="http://schemas.microsoft.com/office/powerpoint/2010/main" val="338641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35696" y="1988840"/>
            <a:ext cx="5397012" cy="4320480"/>
          </a:xfrm>
          <a:prstGeom prst="rect">
            <a:avLst/>
          </a:prstGeom>
        </p:spPr>
      </p:pic>
      <p:sp>
        <p:nvSpPr>
          <p:cNvPr id="7" name="Rectangle 6"/>
          <p:cNvSpPr/>
          <p:nvPr/>
        </p:nvSpPr>
        <p:spPr>
          <a:xfrm>
            <a:off x="56885" y="562327"/>
            <a:ext cx="9030229" cy="1323439"/>
          </a:xfrm>
          <a:prstGeom prst="rect">
            <a:avLst/>
          </a:prstGeom>
        </p:spPr>
        <p:txBody>
          <a:bodyPr wrap="none">
            <a:spAutoFit/>
          </a:bodyPr>
          <a:lstStyle/>
          <a:p>
            <a:pPr algn="ctr"/>
            <a:r>
              <a:rPr lang="en-US" sz="4000" dirty="0">
                <a:latin typeface="Avenir Next" panose="020B0503020202020204" pitchFamily="34" charset="0"/>
              </a:rPr>
              <a:t>            </a:t>
            </a:r>
            <a:r>
              <a:rPr lang="en-US" sz="4000" b="1" dirty="0">
                <a:latin typeface="Avenir Next" panose="020B0503020202020204" pitchFamily="34" charset="0"/>
              </a:rPr>
              <a:t>Follow the PR-INBRE Website</a:t>
            </a:r>
            <a:br>
              <a:rPr lang="en-US" sz="4000" b="1" dirty="0">
                <a:latin typeface="Avenir Next" panose="020B0503020202020204" pitchFamily="34" charset="0"/>
              </a:rPr>
            </a:br>
            <a:r>
              <a:rPr lang="en-US" sz="4000" b="1" dirty="0">
                <a:latin typeface="Avenir Next" panose="020B0503020202020204" pitchFamily="34" charset="0"/>
              </a:rPr>
              <a:t>for updates </a:t>
            </a:r>
            <a:endParaRPr lang="en-US" sz="4800" b="1" dirty="0">
              <a:solidFill>
                <a:srgbClr val="6F7580"/>
              </a:solidFill>
              <a:latin typeface="Century Gothic" charset="0"/>
              <a:ea typeface="Century Gothic" charset="0"/>
              <a:cs typeface="Century Gothic" charset="0"/>
            </a:endParaRPr>
          </a:p>
        </p:txBody>
      </p:sp>
      <p:pic>
        <p:nvPicPr>
          <p:cNvPr id="8" name="Picture 7"/>
          <p:cNvPicPr>
            <a:picLocks noChangeAspect="1"/>
          </p:cNvPicPr>
          <p:nvPr/>
        </p:nvPicPr>
        <p:blipFill>
          <a:blip r:embed="rId4">
            <a:duotone>
              <a:schemeClr val="accent1">
                <a:shade val="45000"/>
                <a:satMod val="135000"/>
              </a:schemeClr>
              <a:prstClr val="white"/>
            </a:duotone>
          </a:blip>
          <a:stretch>
            <a:fillRect/>
          </a:stretch>
        </p:blipFill>
        <p:spPr>
          <a:xfrm flipH="1" flipV="1">
            <a:off x="821288" y="283450"/>
            <a:ext cx="864096" cy="864096"/>
          </a:xfrm>
          <a:prstGeom prst="rect">
            <a:avLst/>
          </a:prstGeom>
        </p:spPr>
      </p:pic>
      <p:sp>
        <p:nvSpPr>
          <p:cNvPr id="2" name="Rectangle 1">
            <a:extLst>
              <a:ext uri="{FF2B5EF4-FFF2-40B4-BE49-F238E27FC236}">
                <a16:creationId xmlns:a16="http://schemas.microsoft.com/office/drawing/2014/main" id="{1BB70ABE-DB1D-4D42-BD77-F7AC598230C9}"/>
              </a:ext>
            </a:extLst>
          </p:cNvPr>
          <p:cNvSpPr/>
          <p:nvPr/>
        </p:nvSpPr>
        <p:spPr>
          <a:xfrm>
            <a:off x="3005578" y="6412394"/>
            <a:ext cx="3057247" cy="369332"/>
          </a:xfrm>
          <a:prstGeom prst="rect">
            <a:avLst/>
          </a:prstGeom>
        </p:spPr>
        <p:txBody>
          <a:bodyPr wrap="none">
            <a:spAutoFit/>
          </a:bodyPr>
          <a:lstStyle/>
          <a:p>
            <a:r>
              <a:rPr lang="en-US" b="1" dirty="0">
                <a:solidFill>
                  <a:srgbClr val="6F7580"/>
                </a:solidFill>
                <a:latin typeface="Century Gothic" charset="0"/>
                <a:ea typeface="Century Gothic" charset="0"/>
                <a:cs typeface="Century Gothic" charset="0"/>
              </a:rPr>
              <a:t>http://</a:t>
            </a:r>
            <a:r>
              <a:rPr lang="en-US" b="1" dirty="0" err="1">
                <a:solidFill>
                  <a:srgbClr val="6F7580"/>
                </a:solidFill>
                <a:latin typeface="Century Gothic" charset="0"/>
                <a:ea typeface="Century Gothic" charset="0"/>
                <a:cs typeface="Century Gothic" charset="0"/>
              </a:rPr>
              <a:t>inbre.hpcf.upr.edu</a:t>
            </a:r>
            <a:r>
              <a:rPr lang="en-US" b="1" dirty="0">
                <a:solidFill>
                  <a:srgbClr val="6F7580"/>
                </a:solidFill>
                <a:latin typeface="Century Gothic" charset="0"/>
                <a:ea typeface="Century Gothic" charset="0"/>
                <a:cs typeface="Century Gothic" charset="0"/>
              </a:rPr>
              <a:t>/</a:t>
            </a:r>
            <a:endParaRPr lang="en-US" dirty="0"/>
          </a:p>
        </p:txBody>
      </p:sp>
    </p:spTree>
    <p:extLst>
      <p:ext uri="{BB962C8B-B14F-4D97-AF65-F5344CB8AC3E}">
        <p14:creationId xmlns:p14="http://schemas.microsoft.com/office/powerpoint/2010/main" val="125033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Silver Iphone 6 on Brown Wooden Surface">
            <a:extLst>
              <a:ext uri="{FF2B5EF4-FFF2-40B4-BE49-F238E27FC236}">
                <a16:creationId xmlns:a16="http://schemas.microsoft.com/office/drawing/2014/main" id="{1401B148-28B8-E04E-8B19-2110D3E07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21" y="0"/>
            <a:ext cx="10287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Facebook and LinkedIn">
            <a:extLst>
              <a:ext uri="{FF2B5EF4-FFF2-40B4-BE49-F238E27FC236}">
                <a16:creationId xmlns:a16="http://schemas.microsoft.com/office/drawing/2014/main" id="{7121B885-B853-4F4B-8F4A-D28C33AEE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4128" y="2682846"/>
            <a:ext cx="4420315" cy="25927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9B9694F1-0A76-114D-ADAB-1B3BDCDAFB9B}"/>
              </a:ext>
            </a:extLst>
          </p:cNvPr>
          <p:cNvSpPr txBox="1"/>
          <p:nvPr/>
        </p:nvSpPr>
        <p:spPr>
          <a:xfrm>
            <a:off x="3546237" y="1223770"/>
            <a:ext cx="5973543" cy="1323439"/>
          </a:xfrm>
          <a:prstGeom prst="rect">
            <a:avLst/>
          </a:prstGeom>
          <a:noFill/>
        </p:spPr>
        <p:txBody>
          <a:bodyPr wrap="square" rtlCol="0">
            <a:spAutoFit/>
          </a:bodyPr>
          <a:lstStyle/>
          <a:p>
            <a:r>
              <a:rPr lang="en-US" sz="8000" dirty="0">
                <a:solidFill>
                  <a:schemeClr val="bg1"/>
                </a:solidFill>
                <a:latin typeface="DIN Alternate" panose="020B0500000000000000" pitchFamily="34" charset="77"/>
              </a:rPr>
              <a:t>Like us on</a:t>
            </a:r>
          </a:p>
        </p:txBody>
      </p:sp>
    </p:spTree>
    <p:extLst>
      <p:ext uri="{BB962C8B-B14F-4D97-AF65-F5344CB8AC3E}">
        <p14:creationId xmlns:p14="http://schemas.microsoft.com/office/powerpoint/2010/main" val="378411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5B61-C614-884C-AD89-AA35CFC720B5}"/>
              </a:ext>
            </a:extLst>
          </p:cNvPr>
          <p:cNvSpPr>
            <a:spLocks noGrp="1"/>
          </p:cNvSpPr>
          <p:nvPr>
            <p:ph type="title"/>
          </p:nvPr>
        </p:nvSpPr>
        <p:spPr>
          <a:xfrm>
            <a:off x="896646" y="136525"/>
            <a:ext cx="7874487" cy="994172"/>
          </a:xfrm>
        </p:spPr>
        <p:txBody>
          <a:bodyPr>
            <a:normAutofit fontScale="90000"/>
          </a:bodyPr>
          <a:lstStyle/>
          <a:p>
            <a:pPr algn="ctr"/>
            <a:r>
              <a:rPr lang="en-US" sz="3600" b="1" dirty="0">
                <a:latin typeface="+mn-lt"/>
              </a:rPr>
              <a:t>Developmental Research Projects Program</a:t>
            </a:r>
            <a:br>
              <a:rPr lang="en-US" sz="3600" b="1" dirty="0">
                <a:latin typeface="+mn-lt"/>
              </a:rPr>
            </a:br>
            <a:r>
              <a:rPr lang="en-PR" sz="3600" b="1" dirty="0">
                <a:latin typeface="+mn-lt"/>
              </a:rPr>
              <a:t>Core Team</a:t>
            </a:r>
            <a:endParaRPr lang="en-US" sz="3600" b="1" dirty="0">
              <a:latin typeface="+mn-lt"/>
            </a:endParaRPr>
          </a:p>
        </p:txBody>
      </p:sp>
      <p:sp>
        <p:nvSpPr>
          <p:cNvPr id="5" name="Slide Number Placeholder 4">
            <a:extLst>
              <a:ext uri="{FF2B5EF4-FFF2-40B4-BE49-F238E27FC236}">
                <a16:creationId xmlns:a16="http://schemas.microsoft.com/office/drawing/2014/main" id="{2BD8D60E-9F41-D844-9669-05FFC657C7C4}"/>
              </a:ext>
            </a:extLst>
          </p:cNvPr>
          <p:cNvSpPr>
            <a:spLocks noGrp="1"/>
          </p:cNvSpPr>
          <p:nvPr>
            <p:ph type="sldNum" sz="quarter" idx="12"/>
          </p:nvPr>
        </p:nvSpPr>
        <p:spPr/>
        <p:txBody>
          <a:bodyPr/>
          <a:lstStyle/>
          <a:p>
            <a:fld id="{D495E168-DA5E-4888-8D8A-92B118324C14}" type="slidenum">
              <a:rPr lang="ru-RU" smtClean="0"/>
              <a:t>15</a:t>
            </a:fld>
            <a:endParaRPr lang="ru-RU" dirty="0"/>
          </a:p>
        </p:txBody>
      </p:sp>
      <p:sp>
        <p:nvSpPr>
          <p:cNvPr id="4" name="TextBox 3">
            <a:extLst>
              <a:ext uri="{FF2B5EF4-FFF2-40B4-BE49-F238E27FC236}">
                <a16:creationId xmlns:a16="http://schemas.microsoft.com/office/drawing/2014/main" id="{A2821BB3-3446-7656-4F3F-A3F3B54DA86B}"/>
              </a:ext>
            </a:extLst>
          </p:cNvPr>
          <p:cNvSpPr txBox="1"/>
          <p:nvPr/>
        </p:nvSpPr>
        <p:spPr>
          <a:xfrm>
            <a:off x="2426164" y="1435110"/>
            <a:ext cx="4687343" cy="584775"/>
          </a:xfrm>
          <a:prstGeom prst="rect">
            <a:avLst/>
          </a:prstGeom>
          <a:solidFill>
            <a:schemeClr val="accent5">
              <a:lumMod val="40000"/>
              <a:lumOff val="60000"/>
            </a:schemeClr>
          </a:solidFill>
          <a:ln>
            <a:solidFill>
              <a:schemeClr val="accent1"/>
            </a:solidFill>
          </a:ln>
        </p:spPr>
        <p:txBody>
          <a:bodyPr wrap="square" rtlCol="0">
            <a:spAutoFit/>
          </a:bodyPr>
          <a:lstStyle/>
          <a:p>
            <a:pPr algn="ctr"/>
            <a:r>
              <a:rPr lang="en-US" sz="1600" b="1" dirty="0">
                <a:latin typeface="Arial" panose="020B0604020202020204" pitchFamily="34" charset="0"/>
                <a:cs typeface="Arial" panose="020B0604020202020204" pitchFamily="34" charset="0"/>
              </a:rPr>
              <a:t>Director: </a:t>
            </a:r>
            <a:r>
              <a:rPr lang="en-US" sz="1600" b="1" dirty="0" err="1">
                <a:latin typeface="Arial" panose="020B0604020202020204" pitchFamily="34" charset="0"/>
                <a:cs typeface="Arial" panose="020B0604020202020204" pitchFamily="34" charset="0"/>
              </a:rPr>
              <a:t>Suranganie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Dharmawardhane</a:t>
            </a:r>
            <a:r>
              <a:rPr lang="en-US" sz="1600" b="1" dirty="0">
                <a:latin typeface="Arial" panose="020B0604020202020204" pitchFamily="34" charset="0"/>
                <a:cs typeface="Arial" panose="020B0604020202020204" pitchFamily="34" charset="0"/>
              </a:rPr>
              <a:t>, Ph.D.</a:t>
            </a:r>
          </a:p>
          <a:p>
            <a:pPr algn="ctr"/>
            <a:r>
              <a:rPr lang="en-US" sz="1600" b="1" dirty="0" err="1">
                <a:latin typeface="Arial" panose="020B0604020202020204" pitchFamily="34" charset="0"/>
                <a:cs typeface="Arial" panose="020B0604020202020204" pitchFamily="34" charset="0"/>
              </a:rPr>
              <a:t>Su.d@upr.edu</a:t>
            </a:r>
            <a:endParaRPr lang="en-US" sz="1600" b="1"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296029B-6286-2D24-E4F5-ADE9C2940541}"/>
              </a:ext>
            </a:extLst>
          </p:cNvPr>
          <p:cNvCxnSpPr>
            <a:cxnSpLocks/>
            <a:stCxn id="4" idx="2"/>
            <a:endCxn id="12" idx="0"/>
          </p:cNvCxnSpPr>
          <p:nvPr/>
        </p:nvCxnSpPr>
        <p:spPr>
          <a:xfrm flipH="1">
            <a:off x="4769835" y="2019885"/>
            <a:ext cx="1" cy="915321"/>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D8A707C-A685-8AA0-661E-1808FF47BBD5}"/>
              </a:ext>
            </a:extLst>
          </p:cNvPr>
          <p:cNvSpPr txBox="1"/>
          <p:nvPr/>
        </p:nvSpPr>
        <p:spPr>
          <a:xfrm>
            <a:off x="3362864" y="2935206"/>
            <a:ext cx="2813941" cy="730969"/>
          </a:xfrm>
          <a:prstGeom prst="rect">
            <a:avLst/>
          </a:prstGeom>
          <a:solidFill>
            <a:schemeClr val="accent5">
              <a:lumMod val="40000"/>
              <a:lumOff val="60000"/>
            </a:schemeClr>
          </a:solidFill>
          <a:ln>
            <a:solidFill>
              <a:schemeClr val="accent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Coordinator: </a:t>
            </a:r>
            <a:r>
              <a:rPr lang="en-US" sz="1400" b="1" dirty="0" err="1">
                <a:latin typeface="Arial" panose="020B0604020202020204" pitchFamily="34" charset="0"/>
                <a:cs typeface="Arial" panose="020B0604020202020204" pitchFamily="34" charset="0"/>
              </a:rPr>
              <a:t>Jessyka</a:t>
            </a:r>
            <a:r>
              <a:rPr lang="en-US" sz="1400" b="1" dirty="0">
                <a:latin typeface="Arial" panose="020B0604020202020204" pitchFamily="34" charset="0"/>
                <a:cs typeface="Arial" panose="020B0604020202020204" pitchFamily="34" charset="0"/>
              </a:rPr>
              <a:t> Rosado</a:t>
            </a:r>
          </a:p>
          <a:p>
            <a:pPr algn="ctr"/>
            <a:r>
              <a:rPr lang="en-US" sz="1400" b="1" dirty="0" err="1">
                <a:latin typeface="Arial" panose="020B0604020202020204" pitchFamily="34" charset="0"/>
                <a:cs typeface="Arial" panose="020B0604020202020204" pitchFamily="34" charset="0"/>
              </a:rPr>
              <a:t>Jessyka.rosado@upr.edu</a:t>
            </a:r>
            <a:endParaRPr lang="en-US" sz="1400" b="1" dirty="0">
              <a:latin typeface="Arial" panose="020B0604020202020204" pitchFamily="34" charset="0"/>
              <a:cs typeface="Arial" panose="020B0604020202020204" pitchFamily="34" charset="0"/>
            </a:endParaRPr>
          </a:p>
          <a:p>
            <a:endParaRPr lang="en-US" sz="1350" b="1" dirty="0"/>
          </a:p>
        </p:txBody>
      </p:sp>
      <p:pic>
        <p:nvPicPr>
          <p:cNvPr id="16" name="Picture 15">
            <a:extLst>
              <a:ext uri="{FF2B5EF4-FFF2-40B4-BE49-F238E27FC236}">
                <a16:creationId xmlns:a16="http://schemas.microsoft.com/office/drawing/2014/main" id="{70CB552B-A93D-FBB1-27A3-6AA6C7F8A313}"/>
              </a:ext>
            </a:extLst>
          </p:cNvPr>
          <p:cNvPicPr>
            <a:picLocks noChangeAspect="1"/>
          </p:cNvPicPr>
          <p:nvPr/>
        </p:nvPicPr>
        <p:blipFill>
          <a:blip r:embed="rId2"/>
          <a:stretch>
            <a:fillRect/>
          </a:stretch>
        </p:blipFill>
        <p:spPr>
          <a:xfrm>
            <a:off x="3612521" y="3814947"/>
            <a:ext cx="2314626" cy="1973843"/>
          </a:xfrm>
          <a:prstGeom prst="rect">
            <a:avLst/>
          </a:prstGeom>
        </p:spPr>
      </p:pic>
      <p:pic>
        <p:nvPicPr>
          <p:cNvPr id="6" name="Imagen 5">
            <a:extLst>
              <a:ext uri="{FF2B5EF4-FFF2-40B4-BE49-F238E27FC236}">
                <a16:creationId xmlns:a16="http://schemas.microsoft.com/office/drawing/2014/main" id="{69371D15-FA82-8BE5-A881-BD4B2266BD1A}"/>
              </a:ext>
            </a:extLst>
          </p:cNvPr>
          <p:cNvPicPr>
            <a:picLocks noChangeAspect="1"/>
          </p:cNvPicPr>
          <p:nvPr/>
        </p:nvPicPr>
        <p:blipFill>
          <a:blip r:embed="rId3"/>
          <a:stretch>
            <a:fillRect/>
          </a:stretch>
        </p:blipFill>
        <p:spPr>
          <a:xfrm>
            <a:off x="0" y="0"/>
            <a:ext cx="347353" cy="6858000"/>
          </a:xfrm>
          <a:prstGeom prst="rect">
            <a:avLst/>
          </a:prstGeom>
        </p:spPr>
      </p:pic>
    </p:spTree>
    <p:extLst>
      <p:ext uri="{BB962C8B-B14F-4D97-AF65-F5344CB8AC3E}">
        <p14:creationId xmlns:p14="http://schemas.microsoft.com/office/powerpoint/2010/main" val="262620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5B61-C614-884C-AD89-AA35CFC720B5}"/>
              </a:ext>
            </a:extLst>
          </p:cNvPr>
          <p:cNvSpPr>
            <a:spLocks noGrp="1"/>
          </p:cNvSpPr>
          <p:nvPr>
            <p:ph type="title"/>
          </p:nvPr>
        </p:nvSpPr>
        <p:spPr/>
        <p:txBody>
          <a:bodyPr>
            <a:normAutofit/>
          </a:bodyPr>
          <a:lstStyle/>
          <a:p>
            <a:r>
              <a:rPr lang="en-US" sz="4400" b="1" dirty="0">
                <a:latin typeface="+mn-lt"/>
              </a:rPr>
              <a:t>Core Specific Aims</a:t>
            </a:r>
          </a:p>
        </p:txBody>
      </p:sp>
      <p:graphicFrame>
        <p:nvGraphicFramePr>
          <p:cNvPr id="7" name="Content Placeholder 2">
            <a:extLst>
              <a:ext uri="{FF2B5EF4-FFF2-40B4-BE49-F238E27FC236}">
                <a16:creationId xmlns:a16="http://schemas.microsoft.com/office/drawing/2014/main" id="{9DC190C5-4800-A7AF-ED5A-A10371F20479}"/>
              </a:ext>
            </a:extLst>
          </p:cNvPr>
          <p:cNvGraphicFramePr>
            <a:graphicFrameLocks noGrp="1"/>
          </p:cNvGraphicFramePr>
          <p:nvPr>
            <p:ph idx="1"/>
            <p:extLst>
              <p:ext uri="{D42A27DB-BD31-4B8C-83A1-F6EECF244321}">
                <p14:modId xmlns:p14="http://schemas.microsoft.com/office/powerpoint/2010/main" val="1680390944"/>
              </p:ext>
            </p:extLst>
          </p:nvPr>
        </p:nvGraphicFramePr>
        <p:xfrm>
          <a:off x="388266" y="2212328"/>
          <a:ext cx="8646403" cy="4144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BD8D60E-9F41-D844-9669-05FFC657C7C4}"/>
              </a:ext>
            </a:extLst>
          </p:cNvPr>
          <p:cNvSpPr>
            <a:spLocks noGrp="1"/>
          </p:cNvSpPr>
          <p:nvPr>
            <p:ph type="sldNum" sz="quarter" idx="12"/>
          </p:nvPr>
        </p:nvSpPr>
        <p:spPr/>
        <p:txBody>
          <a:bodyPr/>
          <a:lstStyle/>
          <a:p>
            <a:fld id="{D495E168-DA5E-4888-8D8A-92B118324C14}" type="slidenum">
              <a:rPr lang="ru-RU" smtClean="0"/>
              <a:t>16</a:t>
            </a:fld>
            <a:endParaRPr lang="ru-RU" dirty="0"/>
          </a:p>
        </p:txBody>
      </p:sp>
      <p:pic>
        <p:nvPicPr>
          <p:cNvPr id="4" name="Imagen 3">
            <a:extLst>
              <a:ext uri="{FF2B5EF4-FFF2-40B4-BE49-F238E27FC236}">
                <a16:creationId xmlns:a16="http://schemas.microsoft.com/office/drawing/2014/main" id="{6047C490-C0B4-53D1-FD52-22EE4DEBF25E}"/>
              </a:ext>
            </a:extLst>
          </p:cNvPr>
          <p:cNvPicPr>
            <a:picLocks noChangeAspect="1"/>
          </p:cNvPicPr>
          <p:nvPr/>
        </p:nvPicPr>
        <p:blipFill>
          <a:blip r:embed="rId7"/>
          <a:stretch>
            <a:fillRect/>
          </a:stretch>
        </p:blipFill>
        <p:spPr>
          <a:xfrm>
            <a:off x="0" y="0"/>
            <a:ext cx="347353" cy="6858000"/>
          </a:xfrm>
          <a:prstGeom prst="rect">
            <a:avLst/>
          </a:prstGeom>
        </p:spPr>
      </p:pic>
    </p:spTree>
    <p:extLst>
      <p:ext uri="{BB962C8B-B14F-4D97-AF65-F5344CB8AC3E}">
        <p14:creationId xmlns:p14="http://schemas.microsoft.com/office/powerpoint/2010/main" val="4264408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477" y="1947066"/>
            <a:ext cx="8488172" cy="3970318"/>
          </a:xfrm>
          <a:prstGeom prst="rect">
            <a:avLst/>
          </a:prstGeom>
          <a:solidFill>
            <a:schemeClr val="accent3">
              <a:lumMod val="20000"/>
              <a:lumOff val="80000"/>
            </a:schemeClr>
          </a:solidFill>
          <a:ln>
            <a:solidFill>
              <a:schemeClr val="tx2"/>
            </a:solidFill>
          </a:ln>
        </p:spPr>
        <p:txBody>
          <a:bodyPr wrap="square" rtlCol="0">
            <a:spAutoFit/>
          </a:bodyPr>
          <a:lstStyle/>
          <a:p>
            <a:pPr algn="ctr"/>
            <a:r>
              <a:rPr lang="en-US" sz="2800" dirty="0">
                <a:latin typeface="Arial"/>
                <a:cs typeface="Arial"/>
              </a:rPr>
              <a:t>OUTLINE</a:t>
            </a:r>
          </a:p>
          <a:p>
            <a:pPr algn="ctr"/>
            <a:endParaRPr lang="en-US" sz="2800" dirty="0">
              <a:latin typeface="Arial"/>
              <a:cs typeface="Arial"/>
            </a:endParaRPr>
          </a:p>
          <a:p>
            <a:pPr marL="514350" indent="-514350">
              <a:buFont typeface="+mj-lt"/>
              <a:buAutoNum type="arabicPeriod"/>
            </a:pPr>
            <a:r>
              <a:rPr lang="en-US" sz="2800" dirty="0">
                <a:latin typeface="Arial"/>
                <a:cs typeface="Arial"/>
              </a:rPr>
              <a:t>PR-INBRE Developmental Research Projects Program (DRPP) Funding process overview</a:t>
            </a:r>
          </a:p>
          <a:p>
            <a:pPr marL="514350" indent="-514350">
              <a:buFont typeface="+mj-lt"/>
              <a:buAutoNum type="arabicPeriod"/>
            </a:pPr>
            <a:r>
              <a:rPr lang="en-US" sz="2800" dirty="0">
                <a:latin typeface="Arial"/>
                <a:cs typeface="Arial"/>
              </a:rPr>
              <a:t>PHS 398 Forms- what we expect</a:t>
            </a:r>
          </a:p>
          <a:p>
            <a:pPr marL="514350" indent="-514350">
              <a:buFont typeface="+mj-lt"/>
              <a:buAutoNum type="arabicPeriod"/>
            </a:pPr>
            <a:r>
              <a:rPr lang="en-US" sz="2800" dirty="0">
                <a:latin typeface="Arial"/>
                <a:cs typeface="Arial"/>
              </a:rPr>
              <a:t>Composition of an Abstract/Summary </a:t>
            </a:r>
          </a:p>
          <a:p>
            <a:pPr marL="514350" indent="-514350">
              <a:buFont typeface="+mj-lt"/>
              <a:buAutoNum type="arabicPeriod"/>
            </a:pPr>
            <a:r>
              <a:rPr lang="en-US" sz="2800" dirty="0">
                <a:latin typeface="Arial"/>
                <a:cs typeface="Arial"/>
              </a:rPr>
              <a:t>Specific Aims Page</a:t>
            </a:r>
          </a:p>
          <a:p>
            <a:pPr marL="514350" indent="-514350">
              <a:buFont typeface="+mj-lt"/>
              <a:buAutoNum type="arabicPeriod"/>
            </a:pPr>
            <a:r>
              <a:rPr lang="en-US" sz="2800" dirty="0">
                <a:latin typeface="Arial"/>
                <a:cs typeface="Arial"/>
              </a:rPr>
              <a:t>Approach section</a:t>
            </a:r>
          </a:p>
          <a:p>
            <a:pPr marL="514350" indent="-514350">
              <a:buFont typeface="+mj-lt"/>
              <a:buAutoNum type="arabicPeriod"/>
            </a:pPr>
            <a:r>
              <a:rPr lang="en-US" sz="2800" dirty="0">
                <a:latin typeface="Arial"/>
                <a:cs typeface="Arial"/>
              </a:rPr>
              <a:t>Additional attachments</a:t>
            </a:r>
          </a:p>
        </p:txBody>
      </p:sp>
      <p:pic>
        <p:nvPicPr>
          <p:cNvPr id="4" name="Picture 2" descr="PRINBRE">
            <a:extLst>
              <a:ext uri="{FF2B5EF4-FFF2-40B4-BE49-F238E27FC236}">
                <a16:creationId xmlns:a16="http://schemas.microsoft.com/office/drawing/2014/main" id="{AF067D0E-5AC2-5764-620B-7171346B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353" y="400384"/>
            <a:ext cx="5610394" cy="112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730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23612" y="1003410"/>
            <a:ext cx="8418724" cy="4381500"/>
          </a:xfrm>
          <a:prstGeom prst="rect">
            <a:avLst/>
          </a:prstGeom>
          <a:solidFill>
            <a:srgbClr val="FFFFFF"/>
          </a:solidFill>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Arial"/>
                <a:cs typeface="Arial"/>
              </a:rPr>
              <a:t>Provide mentoring and financial support to the developmental project investigators in </a:t>
            </a:r>
            <a:r>
              <a:rPr lang="en-US" sz="2800" b="1" dirty="0">
                <a:latin typeface="Arial"/>
                <a:cs typeface="Arial"/>
              </a:rPr>
              <a:t>four </a:t>
            </a:r>
            <a:r>
              <a:rPr lang="en-US" sz="2800" dirty="0">
                <a:latin typeface="Arial"/>
                <a:cs typeface="Arial"/>
              </a:rPr>
              <a:t>scientific cluster areas: </a:t>
            </a:r>
            <a:br>
              <a:rPr lang="en-US" sz="2800" dirty="0">
                <a:latin typeface="Arial"/>
                <a:cs typeface="Arial"/>
              </a:rPr>
            </a:br>
            <a:br>
              <a:rPr lang="en-US" sz="2800" dirty="0">
                <a:latin typeface="Arial"/>
                <a:cs typeface="Arial"/>
              </a:rPr>
            </a:br>
            <a:r>
              <a:rPr lang="en-US" sz="2800" dirty="0">
                <a:latin typeface="Arial"/>
                <a:cs typeface="Arial"/>
              </a:rPr>
              <a:t> </a:t>
            </a:r>
            <a:r>
              <a:rPr lang="en-US" sz="2400" b="1" dirty="0">
                <a:latin typeface="Arial"/>
                <a:cs typeface="Arial"/>
              </a:rPr>
              <a:t>1. Neuroscience</a:t>
            </a:r>
            <a:br>
              <a:rPr lang="en-US" sz="2400" b="1" dirty="0">
                <a:latin typeface="Arial"/>
                <a:cs typeface="Arial"/>
              </a:rPr>
            </a:br>
            <a:r>
              <a:rPr lang="en-US" sz="2400" b="1" dirty="0">
                <a:latin typeface="Arial"/>
                <a:cs typeface="Arial"/>
              </a:rPr>
              <a:t> 2. Molecular Medicine/</a:t>
            </a:r>
          </a:p>
          <a:p>
            <a:pPr algn="l"/>
            <a:r>
              <a:rPr lang="en-US" sz="2400" b="1" dirty="0">
                <a:latin typeface="Arial"/>
                <a:cs typeface="Arial"/>
              </a:rPr>
              <a:t>     Genomics</a:t>
            </a:r>
            <a:br>
              <a:rPr lang="en-US" sz="2400" b="1" dirty="0">
                <a:latin typeface="Arial"/>
                <a:cs typeface="Arial"/>
              </a:rPr>
            </a:br>
            <a:r>
              <a:rPr lang="en-US" sz="2400" b="1" dirty="0">
                <a:latin typeface="Arial"/>
                <a:cs typeface="Arial"/>
              </a:rPr>
              <a:t> 3. Drug Discovery </a:t>
            </a:r>
          </a:p>
          <a:p>
            <a:pPr algn="l"/>
            <a:r>
              <a:rPr lang="en-US" sz="2400" b="1" dirty="0">
                <a:latin typeface="Arial"/>
                <a:cs typeface="Arial"/>
              </a:rPr>
              <a:t>  	and Development</a:t>
            </a:r>
          </a:p>
          <a:p>
            <a:pPr algn="l"/>
            <a:r>
              <a:rPr lang="en-US" sz="2400" b="1" dirty="0">
                <a:latin typeface="Arial"/>
                <a:cs typeface="Arial"/>
              </a:rPr>
              <a:t>4. Bioinformatics</a:t>
            </a:r>
          </a:p>
        </p:txBody>
      </p:sp>
      <p:sp>
        <p:nvSpPr>
          <p:cNvPr id="2" name="TextBox 1"/>
          <p:cNvSpPr txBox="1"/>
          <p:nvPr/>
        </p:nvSpPr>
        <p:spPr>
          <a:xfrm>
            <a:off x="1455616" y="168328"/>
            <a:ext cx="6362700" cy="646331"/>
          </a:xfrm>
          <a:prstGeom prst="rect">
            <a:avLst/>
          </a:prstGeom>
          <a:solidFill>
            <a:schemeClr val="accent3">
              <a:lumMod val="20000"/>
              <a:lumOff val="80000"/>
            </a:schemeClr>
          </a:solidFill>
          <a:ln>
            <a:solidFill>
              <a:srgbClr val="1F497D"/>
            </a:solidFill>
          </a:ln>
        </p:spPr>
        <p:txBody>
          <a:bodyPr wrap="square" rtlCol="0">
            <a:spAutoFit/>
          </a:bodyPr>
          <a:lstStyle/>
          <a:p>
            <a:pPr algn="ctr"/>
            <a:r>
              <a:rPr lang="en-US" sz="3600" b="1" dirty="0">
                <a:latin typeface="Arial"/>
                <a:cs typeface="Arial"/>
              </a:rPr>
              <a:t>Core Goals and Aims</a:t>
            </a:r>
            <a:endParaRPr lang="en-US" sz="3600" b="1" dirty="0"/>
          </a:p>
        </p:txBody>
      </p:sp>
      <p:pic>
        <p:nvPicPr>
          <p:cNvPr id="3" name="Picture 2"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966" y="2598671"/>
            <a:ext cx="3810000" cy="2133600"/>
          </a:xfrm>
          <a:prstGeom prst="rect">
            <a:avLst/>
          </a:prstGeom>
        </p:spPr>
      </p:pic>
      <p:sp>
        <p:nvSpPr>
          <p:cNvPr id="4" name="TextBox 3"/>
          <p:cNvSpPr txBox="1"/>
          <p:nvPr/>
        </p:nvSpPr>
        <p:spPr>
          <a:xfrm>
            <a:off x="508158" y="5289901"/>
            <a:ext cx="8062419" cy="923330"/>
          </a:xfrm>
          <a:prstGeom prst="rect">
            <a:avLst/>
          </a:prstGeom>
          <a:noFill/>
        </p:spPr>
        <p:txBody>
          <a:bodyPr wrap="square" rtlCol="0">
            <a:spAutoFit/>
          </a:bodyPr>
          <a:lstStyle/>
          <a:p>
            <a:pPr marL="285750" indent="-285750">
              <a:buFont typeface="Arial"/>
              <a:buChar char="•"/>
            </a:pPr>
            <a:r>
              <a:rPr lang="en-US" dirty="0">
                <a:latin typeface="Arial"/>
                <a:cs typeface="Arial"/>
              </a:rPr>
              <a:t>Support meritorious research to give release time and enable generation of data to submit manuscripts and grant proposals!</a:t>
            </a:r>
          </a:p>
          <a:p>
            <a:pPr marL="285750" indent="-285750">
              <a:buFont typeface="Arial"/>
              <a:buChar char="•"/>
            </a:pPr>
            <a:r>
              <a:rPr lang="en-US" dirty="0">
                <a:latin typeface="Arial"/>
                <a:cs typeface="Arial"/>
              </a:rPr>
              <a:t>Success is measured by independent awards from NIH, NSF, </a:t>
            </a:r>
            <a:r>
              <a:rPr lang="en-US" dirty="0" err="1">
                <a:latin typeface="Arial"/>
                <a:cs typeface="Arial"/>
              </a:rPr>
              <a:t>DoD</a:t>
            </a:r>
            <a:r>
              <a:rPr lang="en-US" dirty="0">
                <a:latin typeface="Arial"/>
                <a:cs typeface="Arial"/>
              </a:rPr>
              <a:t>, etc.</a:t>
            </a:r>
          </a:p>
        </p:txBody>
      </p:sp>
    </p:spTree>
    <p:extLst>
      <p:ext uri="{BB962C8B-B14F-4D97-AF65-F5344CB8AC3E}">
        <p14:creationId xmlns:p14="http://schemas.microsoft.com/office/powerpoint/2010/main" val="148584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398585-03A1-0741-BA7A-8913366DB799}"/>
              </a:ext>
            </a:extLst>
          </p:cNvPr>
          <p:cNvSpPr>
            <a:spLocks noGrp="1"/>
          </p:cNvSpPr>
          <p:nvPr>
            <p:ph type="title"/>
          </p:nvPr>
        </p:nvSpPr>
        <p:spPr>
          <a:xfrm>
            <a:off x="150920" y="640970"/>
            <a:ext cx="2894031" cy="5613236"/>
          </a:xfrm>
        </p:spPr>
        <p:txBody>
          <a:bodyPr anchor="ctr">
            <a:normAutofit/>
          </a:bodyPr>
          <a:lstStyle/>
          <a:p>
            <a:br>
              <a:rPr lang="en-US" sz="2400" b="1" dirty="0">
                <a:solidFill>
                  <a:srgbClr val="FFFFFF"/>
                </a:solidFill>
                <a:latin typeface="Arial" panose="020B0604020202020204" pitchFamily="34" charset="0"/>
                <a:cs typeface="Arial" panose="020B0604020202020204" pitchFamily="34" charset="0"/>
              </a:rPr>
            </a:br>
            <a:r>
              <a:rPr lang="en-US" sz="2400" b="1" dirty="0">
                <a:solidFill>
                  <a:srgbClr val="FFFFFF"/>
                </a:solidFill>
                <a:latin typeface="+mn-lt"/>
              </a:rPr>
              <a:t>Developmental Research Projects Program (DRPP)</a:t>
            </a:r>
            <a:br>
              <a:rPr lang="en-US" sz="2400" b="1" dirty="0">
                <a:solidFill>
                  <a:srgbClr val="FFFFFF"/>
                </a:solidFill>
                <a:latin typeface="+mn-lt"/>
              </a:rPr>
            </a:br>
            <a:r>
              <a:rPr lang="en-US" sz="2400" dirty="0">
                <a:solidFill>
                  <a:srgbClr val="FFFFFF"/>
                </a:solidFill>
                <a:latin typeface="+mn-lt"/>
                <a:cs typeface="Arial" panose="020B0604020202020204" pitchFamily="34" charset="0"/>
              </a:rPr>
              <a:t>2P20GM103475-21</a:t>
            </a:r>
            <a:br>
              <a:rPr lang="en-US" sz="2400" b="1" dirty="0">
                <a:solidFill>
                  <a:srgbClr val="FFFFFF"/>
                </a:solidFill>
                <a:latin typeface="+mn-lt"/>
              </a:rPr>
            </a:br>
            <a:r>
              <a:rPr lang="en-US" sz="2400" dirty="0">
                <a:solidFill>
                  <a:srgbClr val="FFFFFF"/>
                </a:solidFill>
                <a:latin typeface="+mn-lt"/>
                <a:cs typeface="Arial" panose="020B0604020202020204" pitchFamily="34" charset="0"/>
              </a:rPr>
              <a:t>Budget: 1.5 million</a:t>
            </a:r>
            <a:br>
              <a:rPr lang="en-US" sz="2300" dirty="0">
                <a:solidFill>
                  <a:srgbClr val="FFFFFF"/>
                </a:solidFill>
                <a:latin typeface="Arial" panose="020B0604020202020204" pitchFamily="34" charset="0"/>
                <a:cs typeface="Arial" panose="020B0604020202020204" pitchFamily="34" charset="0"/>
              </a:rPr>
            </a:br>
            <a:r>
              <a:rPr lang="en-US" sz="2300" dirty="0">
                <a:solidFill>
                  <a:srgbClr val="FFFFFF"/>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2CD1D1C2-831C-E243-932C-AA3409359C9A}"/>
              </a:ext>
            </a:extLst>
          </p:cNvPr>
          <p:cNvSpPr>
            <a:spLocks noGrp="1"/>
          </p:cNvSpPr>
          <p:nvPr>
            <p:ph idx="1"/>
          </p:nvPr>
        </p:nvSpPr>
        <p:spPr>
          <a:xfrm>
            <a:off x="3551496" y="2113774"/>
            <a:ext cx="5441584" cy="3878653"/>
          </a:xfrm>
        </p:spPr>
        <p:txBody>
          <a:bodyPr anchor="ctr">
            <a:normAutofit fontScale="92500"/>
          </a:bodyPr>
          <a:lstStyle/>
          <a:p>
            <a:pPr marL="0" indent="0">
              <a:buNone/>
            </a:pPr>
            <a:r>
              <a:rPr lang="en-US" sz="2800" b="1" dirty="0">
                <a:cs typeface="Arial" panose="020B0604020202020204" pitchFamily="34" charset="0"/>
              </a:rPr>
              <a:t>Aim 1</a:t>
            </a:r>
            <a:r>
              <a:rPr lang="en-US" sz="2800" dirty="0">
                <a:cs typeface="Arial" panose="020B0604020202020204" pitchFamily="34" charset="0"/>
              </a:rPr>
              <a:t>:  </a:t>
            </a:r>
          </a:p>
          <a:p>
            <a:pPr lvl="1"/>
            <a:r>
              <a:rPr lang="en-US" sz="2800" dirty="0">
                <a:cs typeface="Arial" panose="020B0604020202020204" pitchFamily="34" charset="0"/>
              </a:rPr>
              <a:t>Full project funding ($100,000/</a:t>
            </a:r>
            <a:r>
              <a:rPr lang="en-US" sz="2800" dirty="0" err="1">
                <a:cs typeface="Arial" panose="020B0604020202020204" pitchFamily="34" charset="0"/>
              </a:rPr>
              <a:t>yr</a:t>
            </a:r>
            <a:r>
              <a:rPr lang="en-US" sz="2800" dirty="0">
                <a:cs typeface="Arial" panose="020B0604020202020204" pitchFamily="34" charset="0"/>
              </a:rPr>
              <a:t>) for 2.5 years ($250,000)</a:t>
            </a:r>
          </a:p>
          <a:p>
            <a:pPr marL="0" indent="0">
              <a:buNone/>
            </a:pPr>
            <a:r>
              <a:rPr lang="en-US" sz="2800" b="1" dirty="0">
                <a:cs typeface="Arial" panose="020B0604020202020204" pitchFamily="34" charset="0"/>
              </a:rPr>
              <a:t>Aim 2</a:t>
            </a:r>
            <a:r>
              <a:rPr lang="en-US" sz="2800" dirty="0">
                <a:cs typeface="Arial" panose="020B0604020202020204" pitchFamily="34" charset="0"/>
              </a:rPr>
              <a:t>: </a:t>
            </a:r>
          </a:p>
          <a:p>
            <a:pPr lvl="1"/>
            <a:r>
              <a:rPr lang="en-US" sz="2800" dirty="0">
                <a:cs typeface="Arial" panose="020B0604020202020204" pitchFamily="34" charset="0"/>
              </a:rPr>
              <a:t>Pilot projects $50,000/</a:t>
            </a:r>
            <a:r>
              <a:rPr lang="en-US" sz="2800" dirty="0" err="1">
                <a:cs typeface="Arial" panose="020B0604020202020204" pitchFamily="34" charset="0"/>
              </a:rPr>
              <a:t>yr</a:t>
            </a:r>
            <a:endParaRPr lang="en-US" sz="2800" dirty="0">
              <a:cs typeface="Arial" panose="020B0604020202020204" pitchFamily="34" charset="0"/>
            </a:endParaRPr>
          </a:p>
          <a:p>
            <a:pPr marL="0" indent="0">
              <a:buNone/>
            </a:pPr>
            <a:r>
              <a:rPr lang="en-US" sz="2800" b="1" dirty="0">
                <a:cs typeface="Arial" panose="020B0604020202020204" pitchFamily="34" charset="0"/>
              </a:rPr>
              <a:t>Aim 3</a:t>
            </a:r>
            <a:r>
              <a:rPr lang="en-US" sz="2800" dirty="0">
                <a:cs typeface="Arial" panose="020B0604020202020204" pitchFamily="34" charset="0"/>
              </a:rPr>
              <a:t>: </a:t>
            </a:r>
          </a:p>
          <a:p>
            <a:pPr lvl="1"/>
            <a:r>
              <a:rPr lang="en-US" sz="2800" dirty="0">
                <a:cs typeface="Arial" panose="020B0604020202020204" pitchFamily="34" charset="0"/>
              </a:rPr>
              <a:t>Small instrumentation grants $25,000 each</a:t>
            </a:r>
          </a:p>
          <a:p>
            <a:pPr lvl="1"/>
            <a:r>
              <a:rPr lang="en-US" sz="2800" dirty="0">
                <a:cs typeface="Arial" panose="020B0604020202020204" pitchFamily="34" charset="0"/>
              </a:rPr>
              <a:t>Feasibility grants $10,000 each </a:t>
            </a:r>
            <a:r>
              <a:rPr lang="en-US" sz="1700" dirty="0">
                <a:latin typeface="Arial" panose="020B0604020202020204" pitchFamily="34" charset="0"/>
                <a:cs typeface="Arial" panose="020B0604020202020204" pitchFamily="34" charset="0"/>
              </a:rPr>
              <a:t>	</a:t>
            </a:r>
          </a:p>
        </p:txBody>
      </p:sp>
      <p:pic>
        <p:nvPicPr>
          <p:cNvPr id="4" name="Picture 2" descr="PRINBRE">
            <a:extLst>
              <a:ext uri="{FF2B5EF4-FFF2-40B4-BE49-F238E27FC236}">
                <a16:creationId xmlns:a16="http://schemas.microsoft.com/office/drawing/2014/main" id="{4D2F787B-00FE-2F58-EA71-2F4B1C215D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57557" y="365278"/>
            <a:ext cx="5170677" cy="1034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5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4520" y="2081540"/>
            <a:ext cx="8122130" cy="2497195"/>
          </a:xfrm>
          <a:solidFill>
            <a:schemeClr val="accent3">
              <a:lumMod val="20000"/>
              <a:lumOff val="80000"/>
            </a:schemeClr>
          </a:solidFill>
          <a:ln>
            <a:solidFill>
              <a:srgbClr val="4F81BD"/>
            </a:solidFill>
          </a:ln>
        </p:spPr>
        <p:txBody>
          <a:bodyPr>
            <a:normAutofit/>
          </a:bodyPr>
          <a:lstStyle/>
          <a:p>
            <a:r>
              <a:rPr lang="en-US" sz="3600" dirty="0">
                <a:latin typeface="Arial"/>
                <a:cs typeface="Arial"/>
              </a:rPr>
              <a:t>Developmental Research Projects Program (DRPP</a:t>
            </a:r>
            <a:r>
              <a:rPr lang="en-US" sz="3600" b="1" dirty="0">
                <a:latin typeface="Arial"/>
                <a:cs typeface="Arial"/>
              </a:rPr>
              <a:t>) </a:t>
            </a:r>
            <a:br>
              <a:rPr lang="en-US" sz="3600" b="1" dirty="0">
                <a:latin typeface="Arial"/>
                <a:cs typeface="Arial"/>
              </a:rPr>
            </a:br>
            <a:r>
              <a:rPr lang="en-US" sz="3600" b="1" dirty="0">
                <a:latin typeface="Arial"/>
                <a:cs typeface="Arial"/>
              </a:rPr>
              <a:t>Informational Workshop</a:t>
            </a:r>
            <a:br>
              <a:rPr lang="en-US" sz="3600" b="1" dirty="0">
                <a:latin typeface="Arial"/>
                <a:cs typeface="Arial"/>
              </a:rPr>
            </a:br>
            <a:r>
              <a:rPr lang="en-US" sz="3600" dirty="0">
                <a:latin typeface="Arial"/>
                <a:cs typeface="Arial"/>
              </a:rPr>
              <a:t>2025-2026 Grant Cycle</a:t>
            </a:r>
            <a:br>
              <a:rPr lang="en-US" sz="3600" b="1" dirty="0">
                <a:latin typeface="Arial"/>
                <a:cs typeface="Arial"/>
              </a:rPr>
            </a:br>
            <a:endParaRPr lang="en-US" sz="2700" b="1" dirty="0">
              <a:latin typeface="Arial"/>
              <a:cs typeface="Arial"/>
            </a:endParaRPr>
          </a:p>
        </p:txBody>
      </p:sp>
      <p:sp>
        <p:nvSpPr>
          <p:cNvPr id="7" name="TextBox 6"/>
          <p:cNvSpPr txBox="1"/>
          <p:nvPr/>
        </p:nvSpPr>
        <p:spPr>
          <a:xfrm>
            <a:off x="454520" y="4585470"/>
            <a:ext cx="8122130" cy="2123658"/>
          </a:xfrm>
          <a:prstGeom prst="rect">
            <a:avLst/>
          </a:prstGeom>
          <a:noFill/>
          <a:ln>
            <a:solidFill>
              <a:srgbClr val="C3D69B"/>
            </a:solidFill>
          </a:ln>
        </p:spPr>
        <p:txBody>
          <a:bodyPr wrap="square" rtlCol="0">
            <a:spAutoFit/>
          </a:bodyPr>
          <a:lstStyle/>
          <a:p>
            <a:endParaRPr lang="en-US" sz="2400" b="1" dirty="0">
              <a:latin typeface="Arial"/>
              <a:cs typeface="Arial"/>
            </a:endParaRPr>
          </a:p>
          <a:p>
            <a:pPr algn="r"/>
            <a:r>
              <a:rPr lang="en-US" sz="2400" b="1" dirty="0">
                <a:latin typeface="Arial"/>
                <a:cs typeface="Arial"/>
              </a:rPr>
              <a:t>Su Dharmawardhane, Ph.D.</a:t>
            </a:r>
          </a:p>
          <a:p>
            <a:pPr algn="r"/>
            <a:r>
              <a:rPr lang="en-US" sz="2000" b="1" dirty="0">
                <a:latin typeface="Arial"/>
                <a:cs typeface="Arial"/>
              </a:rPr>
              <a:t>INBRE DRPP Director</a:t>
            </a:r>
          </a:p>
          <a:p>
            <a:pPr algn="r"/>
            <a:r>
              <a:rPr lang="en-US" b="1" dirty="0">
                <a:latin typeface="Arial"/>
                <a:cs typeface="Arial"/>
              </a:rPr>
              <a:t>758-2525X1623</a:t>
            </a:r>
          </a:p>
          <a:p>
            <a:pPr algn="r"/>
            <a:r>
              <a:rPr lang="en-US" b="1" dirty="0" err="1">
                <a:latin typeface="Arial"/>
                <a:cs typeface="Arial"/>
              </a:rPr>
              <a:t>Su.d@upr.edu</a:t>
            </a:r>
            <a:endParaRPr lang="en-US" b="1" dirty="0">
              <a:latin typeface="Arial"/>
              <a:cs typeface="Arial"/>
            </a:endParaRPr>
          </a:p>
          <a:p>
            <a:pPr algn="r"/>
            <a:endParaRPr lang="en-US" sz="2400" b="1" dirty="0">
              <a:latin typeface="Arial"/>
              <a:cs typeface="Arial"/>
            </a:endParaRPr>
          </a:p>
        </p:txBody>
      </p:sp>
      <p:sp>
        <p:nvSpPr>
          <p:cNvPr id="6" name="TextBox 5">
            <a:extLst>
              <a:ext uri="{FF2B5EF4-FFF2-40B4-BE49-F238E27FC236}">
                <a16:creationId xmlns:a16="http://schemas.microsoft.com/office/drawing/2014/main" id="{33E9B377-2D0B-8F4F-9399-61A27744023C}"/>
              </a:ext>
            </a:extLst>
          </p:cNvPr>
          <p:cNvSpPr txBox="1"/>
          <p:nvPr/>
        </p:nvSpPr>
        <p:spPr>
          <a:xfrm>
            <a:off x="349137" y="6408374"/>
            <a:ext cx="3545214" cy="615553"/>
          </a:xfrm>
          <a:prstGeom prst="rect">
            <a:avLst/>
          </a:prstGeom>
          <a:noFill/>
        </p:spPr>
        <p:txBody>
          <a:bodyPr wrap="square" rtlCol="0">
            <a:spAutoFit/>
          </a:bodyPr>
          <a:lstStyle/>
          <a:p>
            <a:r>
              <a:rPr lang="en-US" sz="1600" dirty="0">
                <a:latin typeface="Arial"/>
                <a:cs typeface="Arial"/>
              </a:rPr>
              <a:t>NIH/NIGMS P21GM103475-21</a:t>
            </a:r>
          </a:p>
          <a:p>
            <a:endParaRPr lang="en-US" dirty="0"/>
          </a:p>
        </p:txBody>
      </p:sp>
      <p:graphicFrame>
        <p:nvGraphicFramePr>
          <p:cNvPr id="3" name="Table 2">
            <a:extLst>
              <a:ext uri="{FF2B5EF4-FFF2-40B4-BE49-F238E27FC236}">
                <a16:creationId xmlns:a16="http://schemas.microsoft.com/office/drawing/2014/main" id="{A5B5AD52-2580-0245-BD04-F2FF77EE574F}"/>
              </a:ext>
            </a:extLst>
          </p:cNvPr>
          <p:cNvGraphicFramePr>
            <a:graphicFrameLocks noGrp="1"/>
          </p:cNvGraphicFramePr>
          <p:nvPr>
            <p:extLst>
              <p:ext uri="{D42A27DB-BD31-4B8C-83A1-F6EECF244321}">
                <p14:modId xmlns:p14="http://schemas.microsoft.com/office/powerpoint/2010/main" val="1743465659"/>
              </p:ext>
            </p:extLst>
          </p:nvPr>
        </p:nvGraphicFramePr>
        <p:xfrm>
          <a:off x="454520" y="5798918"/>
          <a:ext cx="3545214" cy="487680"/>
        </p:xfrm>
        <a:graphic>
          <a:graphicData uri="http://schemas.openxmlformats.org/drawingml/2006/table">
            <a:tbl>
              <a:tblPr/>
              <a:tblGrid>
                <a:gridCol w="3545214">
                  <a:extLst>
                    <a:ext uri="{9D8B030D-6E8A-4147-A177-3AD203B41FA5}">
                      <a16:colId xmlns:a16="http://schemas.microsoft.com/office/drawing/2014/main" val="595620329"/>
                    </a:ext>
                  </a:extLst>
                </a:gridCol>
              </a:tblGrid>
              <a:tr h="96402">
                <a:tc>
                  <a:txBody>
                    <a:bodyPr/>
                    <a:lstStyle/>
                    <a:p>
                      <a:endParaRPr lang="en-US" sz="1600" dirty="0">
                        <a:latin typeface="Arial" panose="020B0604020202020204" pitchFamily="34" charset="0"/>
                        <a:cs typeface="Arial" panose="020B0604020202020204" pitchFamily="34" charset="0"/>
                      </a:endParaRPr>
                    </a:p>
                  </a:txBody>
                  <a:tcPr marL="0" marR="56127" marT="0" marB="0">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111127960"/>
                  </a:ext>
                </a:extLst>
              </a:tr>
              <a:tr h="202057">
                <a:tc>
                  <a:txBody>
                    <a:bodyPr/>
                    <a:lstStyle/>
                    <a:p>
                      <a:pPr algn="l" fontAlgn="t"/>
                      <a:r>
                        <a:rPr lang="en-US" sz="1600" b="1" dirty="0" err="1">
                          <a:solidFill>
                            <a:srgbClr val="222222"/>
                          </a:solidFill>
                          <a:effectLst/>
                          <a:latin typeface="Arial" panose="020B0604020202020204" pitchFamily="34" charset="0"/>
                          <a:cs typeface="Arial" panose="020B0604020202020204" pitchFamily="34" charset="0"/>
                        </a:rPr>
                        <a:t>inbre_proposals@hpcf.upr.edu</a:t>
                      </a:r>
                      <a:endParaRPr lang="en-US" sz="1600" b="1" dirty="0">
                        <a:effectLst/>
                        <a:latin typeface="Arial" panose="020B0604020202020204" pitchFamily="34" charset="0"/>
                        <a:cs typeface="Arial" panose="020B0604020202020204" pitchFamily="34" charset="0"/>
                      </a:endParaRPr>
                    </a:p>
                  </a:txBody>
                  <a:tcPr marL="0" marR="0" marT="0" marB="0">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194478450"/>
                  </a:ext>
                </a:extLst>
              </a:tr>
            </a:tbl>
          </a:graphicData>
        </a:graphic>
      </p:graphicFrame>
      <p:sp>
        <p:nvSpPr>
          <p:cNvPr id="4" name="Rectangle 1">
            <a:extLst>
              <a:ext uri="{FF2B5EF4-FFF2-40B4-BE49-F238E27FC236}">
                <a16:creationId xmlns:a16="http://schemas.microsoft.com/office/drawing/2014/main" id="{BC9B28D7-5912-6844-8CCD-FABFA5F6BC07}"/>
              </a:ext>
            </a:extLst>
          </p:cNvPr>
          <p:cNvSpPr>
            <a:spLocks noChangeArrowheads="1"/>
          </p:cNvSpPr>
          <p:nvPr/>
        </p:nvSpPr>
        <p:spPr bwMode="auto">
          <a:xfrm>
            <a:off x="651753" y="5478996"/>
            <a:ext cx="887676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2" descr="PRINBRE">
            <a:extLst>
              <a:ext uri="{FF2B5EF4-FFF2-40B4-BE49-F238E27FC236}">
                <a16:creationId xmlns:a16="http://schemas.microsoft.com/office/drawing/2014/main" id="{FE9825E3-0E46-0517-8788-D0AADFED2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353" y="400384"/>
            <a:ext cx="5610394" cy="112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1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1"/>
            <a:ext cx="3778758"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62213" y="1332952"/>
            <a:ext cx="3157948" cy="39211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300" b="1" kern="1200" dirty="0">
                <a:solidFill>
                  <a:schemeClr val="tx1"/>
                </a:solidFill>
                <a:ea typeface="+mj-ea"/>
                <a:cs typeface="+mj-cs"/>
              </a:rPr>
              <a:t>Specific Aim 3</a:t>
            </a:r>
            <a:r>
              <a:rPr lang="en-US" sz="3300" kern="1200" dirty="0">
                <a:solidFill>
                  <a:schemeClr val="tx1"/>
                </a:solidFill>
                <a:ea typeface="+mj-ea"/>
                <a:cs typeface="+mj-cs"/>
              </a:rPr>
              <a:t>: </a:t>
            </a:r>
            <a:r>
              <a:rPr lang="en-US" sz="3300" b="1" kern="1200" dirty="0">
                <a:solidFill>
                  <a:schemeClr val="tx1"/>
                </a:solidFill>
                <a:ea typeface="+mj-ea"/>
                <a:cs typeface="+mj-cs"/>
              </a:rPr>
              <a:t>Enhance the research infrastructure of the PUIs and reinforce access to core facilities.</a:t>
            </a:r>
          </a:p>
        </p:txBody>
      </p:sp>
      <p:grpSp>
        <p:nvGrpSpPr>
          <p:cNvPr id="22" name="Group 21">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73152"/>
            <a:ext cx="884223" cy="232963"/>
            <a:chOff x="5422392" y="64008"/>
            <a:chExt cx="1178966" cy="232963"/>
          </a:xfrm>
        </p:grpSpPr>
        <p:sp>
          <p:nvSpPr>
            <p:cNvPr id="23"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233982" y="698829"/>
            <a:ext cx="4910017" cy="5581226"/>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endParaRPr lang="en-US" sz="1900" b="1" dirty="0"/>
          </a:p>
          <a:p>
            <a:pPr>
              <a:spcBef>
                <a:spcPts val="600"/>
              </a:spcBef>
              <a:spcAft>
                <a:spcPts val="600"/>
              </a:spcAft>
            </a:pPr>
            <a:r>
              <a:rPr lang="en-US" sz="2400" b="1" i="1" dirty="0"/>
              <a:t>Aim 3A. Small instrumentation grants for PUIs.</a:t>
            </a:r>
          </a:p>
          <a:p>
            <a:pPr marL="742950" lvl="1" indent="-228600">
              <a:spcBef>
                <a:spcPts val="600"/>
              </a:spcBef>
              <a:spcAft>
                <a:spcPts val="600"/>
              </a:spcAft>
              <a:buFont typeface="Arial" panose="020B0604020202020204" pitchFamily="34" charset="0"/>
              <a:buChar char="•"/>
            </a:pPr>
            <a:r>
              <a:rPr lang="en-US" sz="2400" dirty="0"/>
              <a:t>$25,000 each non-renewable for small instrument needs</a:t>
            </a:r>
          </a:p>
          <a:p>
            <a:pPr marL="285750" indent="-228600">
              <a:spcBef>
                <a:spcPts val="600"/>
              </a:spcBef>
              <a:spcAft>
                <a:spcPts val="600"/>
              </a:spcAft>
              <a:buFont typeface="Arial" panose="020B0604020202020204" pitchFamily="34" charset="0"/>
              <a:buChar char="•"/>
            </a:pPr>
            <a:endParaRPr lang="en-US" sz="2400" dirty="0"/>
          </a:p>
          <a:p>
            <a:pPr>
              <a:spcBef>
                <a:spcPts val="600"/>
              </a:spcBef>
              <a:spcAft>
                <a:spcPts val="600"/>
              </a:spcAft>
            </a:pPr>
            <a:r>
              <a:rPr lang="en-US" sz="2400" b="1" i="1" dirty="0"/>
              <a:t>Aim 3B. Mini grants for feasibility studies</a:t>
            </a:r>
            <a:r>
              <a:rPr lang="en-US" sz="2400" dirty="0"/>
              <a:t>. </a:t>
            </a:r>
          </a:p>
          <a:p>
            <a:pPr marL="800100" lvl="1" indent="-228600">
              <a:spcBef>
                <a:spcPts val="600"/>
              </a:spcBef>
              <a:spcAft>
                <a:spcPts val="600"/>
              </a:spcAft>
              <a:buFont typeface="Arial" panose="020B0604020202020204" pitchFamily="34" charset="0"/>
              <a:buChar char="•"/>
            </a:pPr>
            <a:r>
              <a:rPr lang="en-US" sz="2400" dirty="0"/>
              <a:t>~$5-10,000 each, nonrenewable for collaborative projects- grant or manuscript submission</a:t>
            </a:r>
          </a:p>
          <a:p>
            <a:pPr algn="ctr">
              <a:spcBef>
                <a:spcPts val="600"/>
              </a:spcBef>
              <a:spcAft>
                <a:spcPts val="600"/>
              </a:spcAft>
            </a:pPr>
            <a:r>
              <a:rPr lang="en-US" sz="2400" dirty="0"/>
              <a:t>   To </a:t>
            </a:r>
            <a:r>
              <a:rPr lang="en-US" sz="2400" b="1" u="sng" dirty="0"/>
              <a:t>use the INBRE core facilities.</a:t>
            </a:r>
          </a:p>
          <a:p>
            <a:pPr marL="285750"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p:txBody>
      </p:sp>
      <p:pic>
        <p:nvPicPr>
          <p:cNvPr id="3" name="Picture 2" descr="PRINBRE">
            <a:extLst>
              <a:ext uri="{FF2B5EF4-FFF2-40B4-BE49-F238E27FC236}">
                <a16:creationId xmlns:a16="http://schemas.microsoft.com/office/drawing/2014/main" id="{E642DB58-A542-A270-8C95-E068DEC6B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253" y="6033354"/>
            <a:ext cx="2467010" cy="49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473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D8388-3AC3-436A-82D9-4F503B100C2C}"/>
              </a:ext>
            </a:extLst>
          </p:cNvPr>
          <p:cNvSpPr>
            <a:spLocks noGrp="1"/>
          </p:cNvSpPr>
          <p:nvPr>
            <p:ph type="sldNum" sz="quarter" idx="12"/>
          </p:nvPr>
        </p:nvSpPr>
        <p:spPr>
          <a:xfrm>
            <a:off x="5156455" y="6529158"/>
            <a:ext cx="2133600" cy="365125"/>
          </a:xfrm>
        </p:spPr>
        <p:txBody>
          <a:bodyPr/>
          <a:lstStyle/>
          <a:p>
            <a:fld id="{D495E168-DA5E-4888-8D8A-92B118324C14}" type="slidenum">
              <a:rPr lang="ru-RU" smtClean="0"/>
              <a:t>21</a:t>
            </a:fld>
            <a:endParaRPr lang="ru-RU" dirty="0"/>
          </a:p>
        </p:txBody>
      </p:sp>
      <p:graphicFrame>
        <p:nvGraphicFramePr>
          <p:cNvPr id="4" name="Diagram 3">
            <a:extLst>
              <a:ext uri="{FF2B5EF4-FFF2-40B4-BE49-F238E27FC236}">
                <a16:creationId xmlns:a16="http://schemas.microsoft.com/office/drawing/2014/main" id="{34C20D2F-5664-4F95-9C37-64C0D277B510}"/>
              </a:ext>
            </a:extLst>
          </p:cNvPr>
          <p:cNvGraphicFramePr/>
          <p:nvPr/>
        </p:nvGraphicFramePr>
        <p:xfrm>
          <a:off x="1395413" y="132574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3F394CE-8001-430E-B6B4-CC3744E8D1E7}"/>
              </a:ext>
            </a:extLst>
          </p:cNvPr>
          <p:cNvSpPr txBox="1"/>
          <p:nvPr/>
        </p:nvSpPr>
        <p:spPr>
          <a:xfrm>
            <a:off x="3208094" y="2817176"/>
            <a:ext cx="2584938" cy="1338828"/>
          </a:xfrm>
          <a:prstGeom prst="rect">
            <a:avLst/>
          </a:prstGeom>
          <a:noFill/>
        </p:spPr>
        <p:txBody>
          <a:bodyPr wrap="none" rtlCol="0">
            <a:spAutoFit/>
          </a:bodyPr>
          <a:lstStyle/>
          <a:p>
            <a:pPr algn="ctr"/>
            <a:r>
              <a:rPr lang="en-US" sz="2700" b="1" dirty="0">
                <a:solidFill>
                  <a:srgbClr val="3761A7"/>
                </a:solidFill>
                <a:latin typeface="DIN Alternate" panose="020B0500000000000000" pitchFamily="34" charset="77"/>
              </a:rPr>
              <a:t>Centralized</a:t>
            </a:r>
          </a:p>
          <a:p>
            <a:pPr algn="ctr"/>
            <a:r>
              <a:rPr lang="en-US" sz="2700" b="1" dirty="0">
                <a:solidFill>
                  <a:srgbClr val="3761A7"/>
                </a:solidFill>
                <a:latin typeface="DIN Alternate" panose="020B0500000000000000" pitchFamily="34" charset="77"/>
              </a:rPr>
              <a:t>Research</a:t>
            </a:r>
          </a:p>
          <a:p>
            <a:pPr algn="ctr"/>
            <a:r>
              <a:rPr lang="en-US" sz="2700" b="1" dirty="0">
                <a:solidFill>
                  <a:srgbClr val="3761A7"/>
                </a:solidFill>
                <a:latin typeface="DIN Alternate" panose="020B0500000000000000" pitchFamily="34" charset="77"/>
              </a:rPr>
              <a:t> Instrumentation</a:t>
            </a:r>
          </a:p>
        </p:txBody>
      </p:sp>
      <p:sp>
        <p:nvSpPr>
          <p:cNvPr id="8" name="TextBox 7">
            <a:extLst>
              <a:ext uri="{FF2B5EF4-FFF2-40B4-BE49-F238E27FC236}">
                <a16:creationId xmlns:a16="http://schemas.microsoft.com/office/drawing/2014/main" id="{57C78BF9-64D5-4CAC-A52F-4DD9BC6B32F6}"/>
              </a:ext>
            </a:extLst>
          </p:cNvPr>
          <p:cNvSpPr txBox="1"/>
          <p:nvPr/>
        </p:nvSpPr>
        <p:spPr>
          <a:xfrm>
            <a:off x="6223255" y="5057780"/>
            <a:ext cx="998222" cy="507831"/>
          </a:xfrm>
          <a:prstGeom prst="rect">
            <a:avLst/>
          </a:prstGeom>
          <a:noFill/>
        </p:spPr>
        <p:txBody>
          <a:bodyPr wrap="none" rtlCol="0">
            <a:spAutoFit/>
          </a:bodyPr>
          <a:lstStyle/>
          <a:p>
            <a:pPr algn="ctr"/>
            <a:r>
              <a:rPr lang="en-US" sz="1350" dirty="0">
                <a:latin typeface="Abadi" panose="020B0604020104020204" pitchFamily="34" charset="0"/>
              </a:rPr>
              <a:t>Dr. Carmen</a:t>
            </a:r>
            <a:br>
              <a:rPr lang="en-US" sz="1350" dirty="0">
                <a:latin typeface="Abadi" panose="020B0604020104020204" pitchFamily="34" charset="0"/>
              </a:rPr>
            </a:br>
            <a:r>
              <a:rPr lang="en-US" sz="1350" dirty="0">
                <a:latin typeface="Abadi" panose="020B0604020104020204" pitchFamily="34" charset="0"/>
              </a:rPr>
              <a:t> </a:t>
            </a:r>
            <a:r>
              <a:rPr lang="en-US" sz="1350" dirty="0" err="1">
                <a:latin typeface="Abadi" panose="020B0604020104020204" pitchFamily="34" charset="0"/>
              </a:rPr>
              <a:t>Cadilla</a:t>
            </a:r>
            <a:endParaRPr lang="en-US" sz="1350" dirty="0">
              <a:latin typeface="Abadi" panose="020B0604020104020204" pitchFamily="34" charset="0"/>
            </a:endParaRPr>
          </a:p>
        </p:txBody>
      </p:sp>
      <p:sp>
        <p:nvSpPr>
          <p:cNvPr id="19" name="TextBox 18">
            <a:extLst>
              <a:ext uri="{FF2B5EF4-FFF2-40B4-BE49-F238E27FC236}">
                <a16:creationId xmlns:a16="http://schemas.microsoft.com/office/drawing/2014/main" id="{352D0656-758D-4FF0-BB70-55048B3FB3AE}"/>
              </a:ext>
            </a:extLst>
          </p:cNvPr>
          <p:cNvSpPr txBox="1"/>
          <p:nvPr/>
        </p:nvSpPr>
        <p:spPr>
          <a:xfrm>
            <a:off x="6869787" y="2724194"/>
            <a:ext cx="1079976" cy="507831"/>
          </a:xfrm>
          <a:prstGeom prst="rect">
            <a:avLst/>
          </a:prstGeom>
          <a:noFill/>
        </p:spPr>
        <p:txBody>
          <a:bodyPr wrap="none" rtlCol="0">
            <a:spAutoFit/>
          </a:bodyPr>
          <a:lstStyle/>
          <a:p>
            <a:pPr algn="ctr"/>
            <a:r>
              <a:rPr lang="en-US" sz="1350" dirty="0">
                <a:latin typeface="Abadi" panose="020B0604020104020204" pitchFamily="34" charset="0"/>
              </a:rPr>
              <a:t>Dr. Nataliya </a:t>
            </a:r>
          </a:p>
          <a:p>
            <a:pPr algn="ctr"/>
            <a:r>
              <a:rPr lang="en-US" sz="1350" dirty="0" err="1">
                <a:latin typeface="Abadi" panose="020B0604020104020204" pitchFamily="34" charset="0"/>
              </a:rPr>
              <a:t>Chorna</a:t>
            </a:r>
            <a:r>
              <a:rPr lang="en-US" sz="1350" dirty="0">
                <a:latin typeface="Abadi" panose="020B0604020104020204" pitchFamily="34" charset="0"/>
              </a:rPr>
              <a:t> </a:t>
            </a:r>
          </a:p>
        </p:txBody>
      </p:sp>
      <p:sp>
        <p:nvSpPr>
          <p:cNvPr id="20" name="TextBox 19">
            <a:extLst>
              <a:ext uri="{FF2B5EF4-FFF2-40B4-BE49-F238E27FC236}">
                <a16:creationId xmlns:a16="http://schemas.microsoft.com/office/drawing/2014/main" id="{534F29A9-9EAF-4A04-97C7-9C32B7AE94E5}"/>
              </a:ext>
            </a:extLst>
          </p:cNvPr>
          <p:cNvSpPr txBox="1"/>
          <p:nvPr/>
        </p:nvSpPr>
        <p:spPr>
          <a:xfrm>
            <a:off x="5044316" y="1427873"/>
            <a:ext cx="1122203" cy="507831"/>
          </a:xfrm>
          <a:prstGeom prst="rect">
            <a:avLst/>
          </a:prstGeom>
          <a:noFill/>
        </p:spPr>
        <p:txBody>
          <a:bodyPr wrap="square" rtlCol="0">
            <a:spAutoFit/>
          </a:bodyPr>
          <a:lstStyle/>
          <a:p>
            <a:pPr algn="ctr"/>
            <a:r>
              <a:rPr lang="en-US" sz="1350" dirty="0">
                <a:latin typeface="Abadi" panose="020B0604020104020204" pitchFamily="34" charset="0"/>
              </a:rPr>
              <a:t>Dr. Beatriz</a:t>
            </a:r>
          </a:p>
          <a:p>
            <a:pPr algn="ctr"/>
            <a:r>
              <a:rPr lang="en-US" sz="1350" dirty="0">
                <a:latin typeface="Abadi" panose="020B0604020104020204" pitchFamily="34" charset="0"/>
              </a:rPr>
              <a:t> Zayas</a:t>
            </a:r>
          </a:p>
        </p:txBody>
      </p:sp>
      <p:sp>
        <p:nvSpPr>
          <p:cNvPr id="21" name="TextBox 20">
            <a:extLst>
              <a:ext uri="{FF2B5EF4-FFF2-40B4-BE49-F238E27FC236}">
                <a16:creationId xmlns:a16="http://schemas.microsoft.com/office/drawing/2014/main" id="{2F0085DB-8AFD-4556-B828-EA5C6479AA9D}"/>
              </a:ext>
            </a:extLst>
          </p:cNvPr>
          <p:cNvSpPr txBox="1"/>
          <p:nvPr/>
        </p:nvSpPr>
        <p:spPr>
          <a:xfrm>
            <a:off x="920667" y="2753779"/>
            <a:ext cx="949492" cy="507831"/>
          </a:xfrm>
          <a:prstGeom prst="rect">
            <a:avLst/>
          </a:prstGeom>
          <a:noFill/>
        </p:spPr>
        <p:txBody>
          <a:bodyPr wrap="none" rtlCol="0">
            <a:spAutoFit/>
          </a:bodyPr>
          <a:lstStyle/>
          <a:p>
            <a:pPr algn="ctr"/>
            <a:r>
              <a:rPr lang="en-US" sz="1350" dirty="0">
                <a:latin typeface="Abadi" panose="020B0604020104020204" pitchFamily="34" charset="0"/>
              </a:rPr>
              <a:t>Dr. </a:t>
            </a:r>
            <a:r>
              <a:rPr lang="en-US" sz="1350" dirty="0" err="1">
                <a:latin typeface="Abadi" panose="020B0604020104020204" pitchFamily="34" charset="0"/>
              </a:rPr>
              <a:t>Loyda</a:t>
            </a:r>
            <a:endParaRPr lang="en-US" sz="1350" dirty="0">
              <a:latin typeface="Abadi" panose="020B0604020104020204" pitchFamily="34" charset="0"/>
            </a:endParaRPr>
          </a:p>
          <a:p>
            <a:pPr algn="ctr"/>
            <a:r>
              <a:rPr lang="en-US" sz="1350" dirty="0">
                <a:latin typeface="Abadi" panose="020B0604020104020204" pitchFamily="34" charset="0"/>
              </a:rPr>
              <a:t> Melendez</a:t>
            </a:r>
          </a:p>
        </p:txBody>
      </p:sp>
      <p:sp>
        <p:nvSpPr>
          <p:cNvPr id="22" name="TextBox 21">
            <a:extLst>
              <a:ext uri="{FF2B5EF4-FFF2-40B4-BE49-F238E27FC236}">
                <a16:creationId xmlns:a16="http://schemas.microsoft.com/office/drawing/2014/main" id="{F2E9E89E-24AE-4C41-B489-EBEDD4AD0E68}"/>
              </a:ext>
            </a:extLst>
          </p:cNvPr>
          <p:cNvSpPr txBox="1"/>
          <p:nvPr/>
        </p:nvSpPr>
        <p:spPr>
          <a:xfrm>
            <a:off x="1614315" y="4672317"/>
            <a:ext cx="1119474" cy="507831"/>
          </a:xfrm>
          <a:prstGeom prst="rect">
            <a:avLst/>
          </a:prstGeom>
          <a:noFill/>
        </p:spPr>
        <p:txBody>
          <a:bodyPr wrap="none" rtlCol="0">
            <a:spAutoFit/>
          </a:bodyPr>
          <a:lstStyle/>
          <a:p>
            <a:pPr algn="ctr"/>
            <a:r>
              <a:rPr lang="en-US" sz="1350" dirty="0">
                <a:latin typeface="Abadi" panose="020B0604020104020204" pitchFamily="34" charset="0"/>
              </a:rPr>
              <a:t>Dr. Riccardo </a:t>
            </a:r>
          </a:p>
          <a:p>
            <a:pPr algn="ctr"/>
            <a:r>
              <a:rPr lang="en-US" sz="1350" dirty="0">
                <a:latin typeface="Abadi" panose="020B0604020104020204" pitchFamily="34" charset="0"/>
              </a:rPr>
              <a:t>Papa</a:t>
            </a:r>
          </a:p>
        </p:txBody>
      </p:sp>
      <p:pic>
        <p:nvPicPr>
          <p:cNvPr id="23" name="Picture 22">
            <a:extLst>
              <a:ext uri="{FF2B5EF4-FFF2-40B4-BE49-F238E27FC236}">
                <a16:creationId xmlns:a16="http://schemas.microsoft.com/office/drawing/2014/main" id="{A9B6CA2D-FA3B-4109-B6B0-B1F8FCDA72C5}"/>
              </a:ext>
            </a:extLst>
          </p:cNvPr>
          <p:cNvPicPr/>
          <p:nvPr/>
        </p:nvPicPr>
        <p:blipFill>
          <a:blip r:embed="rId7"/>
          <a:stretch>
            <a:fillRect/>
          </a:stretch>
        </p:blipFill>
        <p:spPr>
          <a:xfrm>
            <a:off x="334121" y="297988"/>
            <a:ext cx="2324995" cy="998173"/>
          </a:xfrm>
          <a:prstGeom prst="rect">
            <a:avLst/>
          </a:prstGeom>
        </p:spPr>
      </p:pic>
      <p:pic>
        <p:nvPicPr>
          <p:cNvPr id="9" name="Picture 8" descr="A person wearing sunglasses&#10;&#10;Description automatically generated with low confidence">
            <a:extLst>
              <a:ext uri="{FF2B5EF4-FFF2-40B4-BE49-F238E27FC236}">
                <a16:creationId xmlns:a16="http://schemas.microsoft.com/office/drawing/2014/main" id="{E96A4E16-C51F-FD13-7C62-307A76590DFE}"/>
              </a:ext>
            </a:extLst>
          </p:cNvPr>
          <p:cNvPicPr>
            <a:picLocks noChangeAspect="1"/>
          </p:cNvPicPr>
          <p:nvPr/>
        </p:nvPicPr>
        <p:blipFill>
          <a:blip r:embed="rId8"/>
          <a:stretch>
            <a:fillRect/>
          </a:stretch>
        </p:blipFill>
        <p:spPr>
          <a:xfrm>
            <a:off x="7003375" y="1911394"/>
            <a:ext cx="812800" cy="812800"/>
          </a:xfrm>
          <a:prstGeom prst="rect">
            <a:avLst/>
          </a:prstGeom>
        </p:spPr>
      </p:pic>
      <p:pic>
        <p:nvPicPr>
          <p:cNvPr id="11" name="Picture 10" descr="A picture containing hairpiece&#10;&#10;Description automatically generated">
            <a:extLst>
              <a:ext uri="{FF2B5EF4-FFF2-40B4-BE49-F238E27FC236}">
                <a16:creationId xmlns:a16="http://schemas.microsoft.com/office/drawing/2014/main" id="{6C2C5A51-632F-EBEA-0F8C-32FE7AAF4853}"/>
              </a:ext>
            </a:extLst>
          </p:cNvPr>
          <p:cNvPicPr>
            <a:picLocks noChangeAspect="1"/>
          </p:cNvPicPr>
          <p:nvPr/>
        </p:nvPicPr>
        <p:blipFill>
          <a:blip r:embed="rId9"/>
          <a:stretch>
            <a:fillRect/>
          </a:stretch>
        </p:blipFill>
        <p:spPr>
          <a:xfrm>
            <a:off x="6191292" y="4022764"/>
            <a:ext cx="939675" cy="939675"/>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34DAE140-14E9-CEE9-0358-0E189931CD5D}"/>
              </a:ext>
            </a:extLst>
          </p:cNvPr>
          <p:cNvPicPr>
            <a:picLocks noChangeAspect="1"/>
          </p:cNvPicPr>
          <p:nvPr/>
        </p:nvPicPr>
        <p:blipFill>
          <a:blip r:embed="rId10"/>
          <a:stretch>
            <a:fillRect/>
          </a:stretch>
        </p:blipFill>
        <p:spPr>
          <a:xfrm>
            <a:off x="5313881" y="5580918"/>
            <a:ext cx="834986" cy="834986"/>
          </a:xfrm>
          <a:prstGeom prst="rect">
            <a:avLst/>
          </a:prstGeom>
        </p:spPr>
      </p:pic>
      <p:grpSp>
        <p:nvGrpSpPr>
          <p:cNvPr id="24" name="Group 23">
            <a:extLst>
              <a:ext uri="{FF2B5EF4-FFF2-40B4-BE49-F238E27FC236}">
                <a16:creationId xmlns:a16="http://schemas.microsoft.com/office/drawing/2014/main" id="{42A0914A-9A51-44C8-A4F3-574F5E345D36}"/>
              </a:ext>
            </a:extLst>
          </p:cNvPr>
          <p:cNvGrpSpPr/>
          <p:nvPr/>
        </p:nvGrpSpPr>
        <p:grpSpPr>
          <a:xfrm>
            <a:off x="3904506" y="5532253"/>
            <a:ext cx="1383651" cy="996905"/>
            <a:chOff x="3417572" y="3068402"/>
            <a:chExt cx="1383651" cy="996905"/>
          </a:xfrm>
        </p:grpSpPr>
        <p:sp>
          <p:nvSpPr>
            <p:cNvPr id="25" name="Rounded Rectangle 24">
              <a:extLst>
                <a:ext uri="{FF2B5EF4-FFF2-40B4-BE49-F238E27FC236}">
                  <a16:creationId xmlns:a16="http://schemas.microsoft.com/office/drawing/2014/main" id="{99C891F9-F1E5-C335-F95C-4C022022B722}"/>
                </a:ext>
              </a:extLst>
            </p:cNvPr>
            <p:cNvSpPr/>
            <p:nvPr/>
          </p:nvSpPr>
          <p:spPr>
            <a:xfrm>
              <a:off x="3417572" y="3068402"/>
              <a:ext cx="1334988" cy="996905"/>
            </a:xfrm>
            <a:prstGeom prst="roundRect">
              <a:avLst/>
            </a:pr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6" name="Rounded Rectangle 4">
              <a:extLst>
                <a:ext uri="{FF2B5EF4-FFF2-40B4-BE49-F238E27FC236}">
                  <a16:creationId xmlns:a16="http://schemas.microsoft.com/office/drawing/2014/main" id="{35EF78B1-B307-04D8-2F24-43B0A7DA0941}"/>
                </a:ext>
              </a:extLst>
            </p:cNvPr>
            <p:cNvSpPr txBox="1"/>
            <p:nvPr/>
          </p:nvSpPr>
          <p:spPr>
            <a:xfrm>
              <a:off x="3466236" y="3117067"/>
              <a:ext cx="1334987" cy="8995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DIN Alternate" panose="020B0500000000000000" pitchFamily="34" charset="77"/>
                </a:rPr>
                <a:t>Microbiome</a:t>
              </a:r>
            </a:p>
          </p:txBody>
        </p:sp>
      </p:grpSp>
      <p:sp>
        <p:nvSpPr>
          <p:cNvPr id="14" name="TextBox 13">
            <a:extLst>
              <a:ext uri="{FF2B5EF4-FFF2-40B4-BE49-F238E27FC236}">
                <a16:creationId xmlns:a16="http://schemas.microsoft.com/office/drawing/2014/main" id="{A39880F5-1186-592A-C3CE-B266A4997F60}"/>
              </a:ext>
            </a:extLst>
          </p:cNvPr>
          <p:cNvSpPr txBox="1"/>
          <p:nvPr/>
        </p:nvSpPr>
        <p:spPr>
          <a:xfrm>
            <a:off x="5313881" y="6415904"/>
            <a:ext cx="137297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Dr. Filipa Godoy</a:t>
            </a:r>
          </a:p>
        </p:txBody>
      </p:sp>
      <p:pic>
        <p:nvPicPr>
          <p:cNvPr id="16" name="Picture 15" descr="A person smiling for the camera&#10;&#10;Description automatically generated with medium confidence">
            <a:extLst>
              <a:ext uri="{FF2B5EF4-FFF2-40B4-BE49-F238E27FC236}">
                <a16:creationId xmlns:a16="http://schemas.microsoft.com/office/drawing/2014/main" id="{214B48C4-CB0D-D727-40FD-3FBFA7BAAFDF}"/>
              </a:ext>
            </a:extLst>
          </p:cNvPr>
          <p:cNvPicPr>
            <a:picLocks noChangeAspect="1"/>
          </p:cNvPicPr>
          <p:nvPr/>
        </p:nvPicPr>
        <p:blipFill>
          <a:blip r:embed="rId11"/>
          <a:stretch>
            <a:fillRect/>
          </a:stretch>
        </p:blipFill>
        <p:spPr>
          <a:xfrm>
            <a:off x="1795689" y="3859517"/>
            <a:ext cx="671300" cy="812800"/>
          </a:xfrm>
          <a:prstGeom prst="rect">
            <a:avLst/>
          </a:prstGeom>
        </p:spPr>
      </p:pic>
      <p:pic>
        <p:nvPicPr>
          <p:cNvPr id="18" name="Picture 17" descr="A close-up of a person smiling&#10;&#10;Description automatically generated">
            <a:extLst>
              <a:ext uri="{FF2B5EF4-FFF2-40B4-BE49-F238E27FC236}">
                <a16:creationId xmlns:a16="http://schemas.microsoft.com/office/drawing/2014/main" id="{C639647F-5868-2E28-91B8-597D2B25ED7B}"/>
              </a:ext>
            </a:extLst>
          </p:cNvPr>
          <p:cNvPicPr>
            <a:picLocks noChangeAspect="1"/>
          </p:cNvPicPr>
          <p:nvPr/>
        </p:nvPicPr>
        <p:blipFill>
          <a:blip r:embed="rId12"/>
          <a:stretch>
            <a:fillRect/>
          </a:stretch>
        </p:blipFill>
        <p:spPr>
          <a:xfrm>
            <a:off x="937063" y="1911393"/>
            <a:ext cx="812801" cy="812801"/>
          </a:xfrm>
          <a:prstGeom prst="rect">
            <a:avLst/>
          </a:prstGeom>
        </p:spPr>
      </p:pic>
      <p:pic>
        <p:nvPicPr>
          <p:cNvPr id="2" name="Picture 1">
            <a:extLst>
              <a:ext uri="{FF2B5EF4-FFF2-40B4-BE49-F238E27FC236}">
                <a16:creationId xmlns:a16="http://schemas.microsoft.com/office/drawing/2014/main" id="{B04B67C8-B4E9-86C8-C154-9EF01A28B723}"/>
              </a:ext>
            </a:extLst>
          </p:cNvPr>
          <p:cNvPicPr>
            <a:picLocks noChangeAspect="1"/>
          </p:cNvPicPr>
          <p:nvPr/>
        </p:nvPicPr>
        <p:blipFill>
          <a:blip r:embed="rId13"/>
          <a:stretch>
            <a:fillRect/>
          </a:stretch>
        </p:blipFill>
        <p:spPr>
          <a:xfrm>
            <a:off x="4078013" y="328842"/>
            <a:ext cx="780809" cy="935945"/>
          </a:xfrm>
          <a:prstGeom prst="rect">
            <a:avLst/>
          </a:prstGeom>
        </p:spPr>
      </p:pic>
    </p:spTree>
    <p:extLst>
      <p:ext uri="{BB962C8B-B14F-4D97-AF65-F5344CB8AC3E}">
        <p14:creationId xmlns:p14="http://schemas.microsoft.com/office/powerpoint/2010/main" val="383217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84758" y="114880"/>
            <a:ext cx="7372393" cy="6689092"/>
            <a:chOff x="801924" y="-604748"/>
            <a:chExt cx="7501952" cy="6769125"/>
          </a:xfrm>
        </p:grpSpPr>
        <p:sp>
          <p:nvSpPr>
            <p:cNvPr id="5" name="Rounded Rectangle 4"/>
            <p:cNvSpPr/>
            <p:nvPr/>
          </p:nvSpPr>
          <p:spPr>
            <a:xfrm>
              <a:off x="2786050" y="-6679"/>
              <a:ext cx="3571900" cy="642942"/>
            </a:xfrm>
            <a:prstGeom prst="round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latin typeface="Arial" pitchFamily="34" charset="0"/>
                  <a:cs typeface="Arial" pitchFamily="34" charset="0"/>
                </a:rPr>
                <a:t>University of Puerto Rico (UPR) Medical Sciences Campus</a:t>
              </a:r>
            </a:p>
          </p:txBody>
        </p:sp>
        <p:cxnSp>
          <p:nvCxnSpPr>
            <p:cNvPr id="6" name="Straight Connector 5"/>
            <p:cNvCxnSpPr/>
            <p:nvPr/>
          </p:nvCxnSpPr>
          <p:spPr>
            <a:xfrm>
              <a:off x="2714612" y="1064891"/>
              <a:ext cx="371477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rot="5400000">
              <a:off x="4464843" y="743420"/>
              <a:ext cx="214314" cy="0"/>
            </a:xfrm>
            <a:prstGeom prst="line">
              <a:avLst/>
            </a:prstGeom>
            <a:ln w="28575"/>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3143240" y="850577"/>
              <a:ext cx="2928958" cy="642942"/>
            </a:xfrm>
            <a:prstGeom prst="roundRect">
              <a:avLst/>
            </a:prstGeom>
            <a:solidFill>
              <a:schemeClr val="accent3">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latin typeface="Arial" pitchFamily="34" charset="0"/>
                  <a:cs typeface="Arial" pitchFamily="34" charset="0"/>
                </a:rPr>
                <a:t>UPR-Rio Piedras Campus</a:t>
              </a:r>
            </a:p>
          </p:txBody>
        </p:sp>
        <p:cxnSp>
          <p:nvCxnSpPr>
            <p:cNvPr id="9" name="Straight Connector 8"/>
            <p:cNvCxnSpPr>
              <a:cxnSpLocks/>
            </p:cNvCxnSpPr>
            <p:nvPr/>
          </p:nvCxnSpPr>
          <p:spPr>
            <a:xfrm flipH="1">
              <a:off x="2682901" y="1060589"/>
              <a:ext cx="31712" cy="4849137"/>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a:cxnSpLocks/>
            </p:cNvCxnSpPr>
            <p:nvPr/>
          </p:nvCxnSpPr>
          <p:spPr>
            <a:xfrm>
              <a:off x="6429389" y="1060589"/>
              <a:ext cx="0" cy="4076903"/>
            </a:xfrm>
            <a:prstGeom prst="line">
              <a:avLst/>
            </a:prstGeom>
            <a:ln w="28575"/>
          </p:spPr>
          <p:style>
            <a:lnRef idx="1">
              <a:schemeClr val="dk1"/>
            </a:lnRef>
            <a:fillRef idx="0">
              <a:schemeClr val="dk1"/>
            </a:fillRef>
            <a:effectRef idx="0">
              <a:schemeClr val="dk1"/>
            </a:effectRef>
            <a:fontRef idx="minor">
              <a:schemeClr val="tx1"/>
            </a:fontRef>
          </p:style>
        </p:cxnSp>
        <p:sp>
          <p:nvSpPr>
            <p:cNvPr id="11" name="Rounded Rectangle 10"/>
            <p:cNvSpPr/>
            <p:nvPr/>
          </p:nvSpPr>
          <p:spPr>
            <a:xfrm>
              <a:off x="801925" y="1749322"/>
              <a:ext cx="1623738" cy="395029"/>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a:latin typeface="Arial" pitchFamily="34" charset="0"/>
                  <a:cs typeface="Arial" pitchFamily="34" charset="0"/>
                </a:rPr>
                <a:t>Univ. Central del Caribe</a:t>
              </a:r>
            </a:p>
          </p:txBody>
        </p:sp>
        <p:cxnSp>
          <p:nvCxnSpPr>
            <p:cNvPr id="12" name="Straight Connector 11"/>
            <p:cNvCxnSpPr/>
            <p:nvPr/>
          </p:nvCxnSpPr>
          <p:spPr>
            <a:xfrm rot="10800000">
              <a:off x="2428861" y="1938875"/>
              <a:ext cx="285751" cy="0"/>
            </a:xfrm>
            <a:prstGeom prst="line">
              <a:avLst/>
            </a:prstGeom>
            <a:ln w="28575"/>
          </p:spPr>
          <p:style>
            <a:lnRef idx="1">
              <a:schemeClr val="dk1"/>
            </a:lnRef>
            <a:fillRef idx="0">
              <a:schemeClr val="dk1"/>
            </a:fillRef>
            <a:effectRef idx="0">
              <a:schemeClr val="dk1"/>
            </a:effectRef>
            <a:fontRef idx="minor">
              <a:schemeClr val="tx1"/>
            </a:fontRef>
          </p:style>
        </p:cxnSp>
        <p:sp>
          <p:nvSpPr>
            <p:cNvPr id="13" name="Rounded Rectangle 12"/>
            <p:cNvSpPr/>
            <p:nvPr/>
          </p:nvSpPr>
          <p:spPr>
            <a:xfrm>
              <a:off x="801924" y="2256219"/>
              <a:ext cx="1612114" cy="458706"/>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a:latin typeface="Arial" pitchFamily="34" charset="0"/>
                  <a:cs typeface="Arial" pitchFamily="34" charset="0"/>
                </a:rPr>
                <a:t>UPR-Aguadilla</a:t>
              </a:r>
            </a:p>
          </p:txBody>
        </p:sp>
        <p:cxnSp>
          <p:nvCxnSpPr>
            <p:cNvPr id="14" name="Straight Connector 13"/>
            <p:cNvCxnSpPr/>
            <p:nvPr/>
          </p:nvCxnSpPr>
          <p:spPr>
            <a:xfrm rot="10800000">
              <a:off x="2428861" y="2487801"/>
              <a:ext cx="285751"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Rounded Rectangle 14"/>
            <p:cNvSpPr/>
            <p:nvPr/>
          </p:nvSpPr>
          <p:spPr>
            <a:xfrm>
              <a:off x="822479" y="2820361"/>
              <a:ext cx="1576615" cy="442347"/>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itchFamily="34" charset="0"/>
                  <a:cs typeface="Arial" pitchFamily="34" charset="0"/>
                </a:rPr>
                <a:t>UPR-Ponce</a:t>
              </a:r>
            </a:p>
          </p:txBody>
        </p:sp>
        <p:cxnSp>
          <p:nvCxnSpPr>
            <p:cNvPr id="16" name="Straight Connector 15"/>
            <p:cNvCxnSpPr/>
            <p:nvPr/>
          </p:nvCxnSpPr>
          <p:spPr>
            <a:xfrm rot="10800000">
              <a:off x="2399569" y="3036770"/>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rot="10800000">
              <a:off x="6429388" y="1841503"/>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rot="10800000">
              <a:off x="6429388" y="2347243"/>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rot="10800000">
              <a:off x="6429388" y="2827278"/>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rot="10800000">
              <a:off x="6429389" y="3320167"/>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rot="10800000">
              <a:off x="6429389" y="3943078"/>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rot="10800000">
              <a:off x="6429389" y="4494551"/>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rot="10800000">
              <a:off x="6429389" y="5097432"/>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rot="10800000">
              <a:off x="2399096" y="4032963"/>
              <a:ext cx="2857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rot="10800000">
              <a:off x="2399094" y="4509764"/>
              <a:ext cx="285751" cy="0"/>
            </a:xfrm>
            <a:prstGeom prst="line">
              <a:avLst/>
            </a:prstGeom>
            <a:ln w="28575"/>
          </p:spPr>
          <p:style>
            <a:lnRef idx="1">
              <a:schemeClr val="dk1"/>
            </a:lnRef>
            <a:fillRef idx="0">
              <a:schemeClr val="dk1"/>
            </a:fillRef>
            <a:effectRef idx="0">
              <a:schemeClr val="dk1"/>
            </a:effectRef>
            <a:fontRef idx="minor">
              <a:schemeClr val="tx1"/>
            </a:fontRef>
          </p:style>
        </p:cxnSp>
        <p:sp>
          <p:nvSpPr>
            <p:cNvPr id="28" name="Rounded Rectangle 27"/>
            <p:cNvSpPr/>
            <p:nvPr/>
          </p:nvSpPr>
          <p:spPr>
            <a:xfrm>
              <a:off x="6715140" y="1493519"/>
              <a:ext cx="1571636" cy="490860"/>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latin typeface="Arial" pitchFamily="34" charset="0"/>
                  <a:cs typeface="Arial" pitchFamily="34" charset="0"/>
                </a:rPr>
                <a:t>UPR-Mayaguez</a:t>
              </a:r>
            </a:p>
          </p:txBody>
        </p:sp>
        <p:sp>
          <p:nvSpPr>
            <p:cNvPr id="29" name="Rounded Rectangle 28"/>
            <p:cNvSpPr/>
            <p:nvPr/>
          </p:nvSpPr>
          <p:spPr>
            <a:xfrm>
              <a:off x="6715140" y="2204366"/>
              <a:ext cx="1571636" cy="285752"/>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itchFamily="34" charset="0"/>
                  <a:cs typeface="Arial" pitchFamily="34" charset="0"/>
                </a:rPr>
                <a:t>UPR-</a:t>
              </a:r>
              <a:r>
                <a:rPr lang="en-US" sz="1400" b="1" dirty="0" err="1">
                  <a:latin typeface="Arial" pitchFamily="34" charset="0"/>
                  <a:cs typeface="Arial" pitchFamily="34" charset="0"/>
                </a:rPr>
                <a:t>Cayey</a:t>
              </a:r>
              <a:endParaRPr lang="en-US" sz="1400" b="1" dirty="0">
                <a:latin typeface="Arial" pitchFamily="34" charset="0"/>
                <a:cs typeface="Arial" pitchFamily="34" charset="0"/>
              </a:endParaRPr>
            </a:p>
          </p:txBody>
        </p:sp>
        <p:sp>
          <p:nvSpPr>
            <p:cNvPr id="30" name="Rounded Rectangle 29"/>
            <p:cNvSpPr/>
            <p:nvPr/>
          </p:nvSpPr>
          <p:spPr>
            <a:xfrm>
              <a:off x="6715140" y="2684403"/>
              <a:ext cx="1571636" cy="285752"/>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itchFamily="34" charset="0"/>
                  <a:cs typeface="Arial" pitchFamily="34" charset="0"/>
                </a:rPr>
                <a:t>UPR-</a:t>
              </a:r>
              <a:r>
                <a:rPr lang="en-US" sz="1400" b="1" dirty="0" err="1">
                  <a:latin typeface="Arial" pitchFamily="34" charset="0"/>
                  <a:cs typeface="Arial" pitchFamily="34" charset="0"/>
                </a:rPr>
                <a:t>Humacao</a:t>
              </a:r>
              <a:endParaRPr lang="en-US" sz="1400" b="1" dirty="0">
                <a:latin typeface="Arial" pitchFamily="34" charset="0"/>
                <a:cs typeface="Arial" pitchFamily="34" charset="0"/>
              </a:endParaRPr>
            </a:p>
          </p:txBody>
        </p:sp>
        <p:sp>
          <p:nvSpPr>
            <p:cNvPr id="31" name="Rounded Rectangle 30"/>
            <p:cNvSpPr/>
            <p:nvPr/>
          </p:nvSpPr>
          <p:spPr>
            <a:xfrm>
              <a:off x="6715140" y="3177290"/>
              <a:ext cx="1571636" cy="357190"/>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itchFamily="34" charset="0"/>
                  <a:cs typeface="Arial" pitchFamily="34" charset="0"/>
                </a:rPr>
                <a:t>UAGM </a:t>
              </a:r>
              <a:r>
                <a:rPr lang="en-US" sz="1400" b="1" dirty="0" err="1">
                  <a:latin typeface="Arial" pitchFamily="34" charset="0"/>
                  <a:cs typeface="Arial" pitchFamily="34" charset="0"/>
                </a:rPr>
                <a:t>Gurabo</a:t>
              </a:r>
              <a:endParaRPr lang="en-US" sz="1400" b="1" dirty="0">
                <a:latin typeface="Arial" pitchFamily="34" charset="0"/>
                <a:cs typeface="Arial" pitchFamily="34" charset="0"/>
              </a:endParaRPr>
            </a:p>
          </p:txBody>
        </p:sp>
        <p:sp>
          <p:nvSpPr>
            <p:cNvPr id="32" name="Rounded Rectangle 31"/>
            <p:cNvSpPr/>
            <p:nvPr/>
          </p:nvSpPr>
          <p:spPr>
            <a:xfrm>
              <a:off x="6732240" y="3722487"/>
              <a:ext cx="1571636" cy="357190"/>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itchFamily="34" charset="0"/>
                  <a:cs typeface="Arial" pitchFamily="34" charset="0"/>
                </a:rPr>
                <a:t>UAGM Carolina</a:t>
              </a:r>
            </a:p>
          </p:txBody>
        </p:sp>
        <p:sp>
          <p:nvSpPr>
            <p:cNvPr id="33" name="Rounded Rectangle 32"/>
            <p:cNvSpPr/>
            <p:nvPr/>
          </p:nvSpPr>
          <p:spPr>
            <a:xfrm>
              <a:off x="6715140" y="4280238"/>
              <a:ext cx="1571636" cy="428628"/>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itchFamily="34" charset="0"/>
                  <a:cs typeface="Arial" pitchFamily="34" charset="0"/>
                </a:rPr>
                <a:t>UAGM </a:t>
              </a:r>
              <a:r>
                <a:rPr lang="en-US" sz="1400" b="1" dirty="0" err="1">
                  <a:latin typeface="Arial" pitchFamily="34" charset="0"/>
                  <a:cs typeface="Arial" pitchFamily="34" charset="0"/>
                </a:rPr>
                <a:t>Cupey</a:t>
              </a:r>
              <a:endParaRPr lang="en-US" sz="1400" b="1" dirty="0">
                <a:latin typeface="Arial" pitchFamily="34" charset="0"/>
                <a:cs typeface="Arial" pitchFamily="34" charset="0"/>
              </a:endParaRPr>
            </a:p>
          </p:txBody>
        </p:sp>
        <p:sp>
          <p:nvSpPr>
            <p:cNvPr id="34" name="Rounded Rectangle 33"/>
            <p:cNvSpPr/>
            <p:nvPr/>
          </p:nvSpPr>
          <p:spPr>
            <a:xfrm>
              <a:off x="6715140" y="4883120"/>
              <a:ext cx="1571636" cy="428628"/>
            </a:xfrm>
            <a:prstGeom prst="roundRect">
              <a:avLst/>
            </a:prstGeom>
            <a:solidFill>
              <a:schemeClr val="accent5">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err="1">
                  <a:latin typeface="Arial" pitchFamily="34" charset="0"/>
                  <a:cs typeface="Arial" pitchFamily="34" charset="0"/>
                </a:rPr>
                <a:t>InterAmerican</a:t>
              </a:r>
              <a:r>
                <a:rPr lang="en-US" sz="1400" b="1" dirty="0">
                  <a:latin typeface="Arial" pitchFamily="34" charset="0"/>
                  <a:cs typeface="Arial" pitchFamily="34" charset="0"/>
                </a:rPr>
                <a:t> Metropolitan</a:t>
              </a:r>
            </a:p>
          </p:txBody>
        </p:sp>
        <p:sp>
          <p:nvSpPr>
            <p:cNvPr id="37" name="Rounded Rectangle 36"/>
            <p:cNvSpPr/>
            <p:nvPr/>
          </p:nvSpPr>
          <p:spPr>
            <a:xfrm>
              <a:off x="827458" y="5735750"/>
              <a:ext cx="1571636" cy="428627"/>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a:latin typeface="Arial" pitchFamily="34" charset="0"/>
                  <a:cs typeface="Arial" pitchFamily="34" charset="0"/>
                </a:rPr>
                <a:t>Carlos </a:t>
              </a:r>
              <a:r>
                <a:rPr lang="en-US" sz="1300" b="1" dirty="0" err="1">
                  <a:latin typeface="Arial" pitchFamily="34" charset="0"/>
                  <a:cs typeface="Arial" pitchFamily="34" charset="0"/>
                </a:rPr>
                <a:t>Albizu</a:t>
              </a:r>
              <a:r>
                <a:rPr lang="en-US" sz="1300" b="1" dirty="0">
                  <a:latin typeface="Arial" pitchFamily="34" charset="0"/>
                  <a:cs typeface="Arial" pitchFamily="34" charset="0"/>
                </a:rPr>
                <a:t> Univ.</a:t>
              </a:r>
            </a:p>
          </p:txBody>
        </p:sp>
        <p:sp>
          <p:nvSpPr>
            <p:cNvPr id="38" name="Rounded Rectangle 37"/>
            <p:cNvSpPr/>
            <p:nvPr/>
          </p:nvSpPr>
          <p:spPr>
            <a:xfrm>
              <a:off x="842401" y="3833286"/>
              <a:ext cx="1571636" cy="428628"/>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a:latin typeface="Arial" pitchFamily="34" charset="0"/>
                  <a:cs typeface="Arial" pitchFamily="34" charset="0"/>
                </a:rPr>
                <a:t>Pontifical </a:t>
              </a:r>
              <a:r>
                <a:rPr lang="en-US" sz="1300" b="1" dirty="0" err="1">
                  <a:latin typeface="Arial" pitchFamily="34" charset="0"/>
                  <a:cs typeface="Arial" pitchFamily="34" charset="0"/>
                </a:rPr>
                <a:t>Catolica</a:t>
              </a:r>
              <a:r>
                <a:rPr lang="en-US" sz="1300" b="1" dirty="0">
                  <a:latin typeface="Arial" pitchFamily="34" charset="0"/>
                  <a:cs typeface="Arial" pitchFamily="34" charset="0"/>
                </a:rPr>
                <a:t> Univ.</a:t>
              </a:r>
            </a:p>
          </p:txBody>
        </p:sp>
        <p:sp>
          <p:nvSpPr>
            <p:cNvPr id="39" name="TextBox 38"/>
            <p:cNvSpPr txBox="1"/>
            <p:nvPr/>
          </p:nvSpPr>
          <p:spPr>
            <a:xfrm>
              <a:off x="3662647" y="-604748"/>
              <a:ext cx="2012042" cy="373751"/>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b="1" dirty="0"/>
                <a:t>Lead Institutions:</a:t>
              </a:r>
            </a:p>
          </p:txBody>
        </p:sp>
        <p:sp>
          <p:nvSpPr>
            <p:cNvPr id="40" name="TextBox 39"/>
            <p:cNvSpPr txBox="1"/>
            <p:nvPr/>
          </p:nvSpPr>
          <p:spPr>
            <a:xfrm>
              <a:off x="901535" y="638813"/>
              <a:ext cx="1442828" cy="373751"/>
            </a:xfrm>
            <a:prstGeom prst="rect">
              <a:avLst/>
            </a:prstGeom>
            <a:solidFill>
              <a:schemeClr val="accent1">
                <a:lumMod val="20000"/>
                <a:lumOff val="80000"/>
              </a:schemeClr>
            </a:solidFill>
            <a:ln>
              <a:solidFill>
                <a:srgbClr val="4F81BD"/>
              </a:solidFill>
            </a:ln>
          </p:spPr>
          <p:txBody>
            <a:bodyPr wrap="square" rtlCol="0">
              <a:spAutoFit/>
            </a:bodyPr>
            <a:lstStyle/>
            <a:p>
              <a:pPr algn="ctr"/>
              <a:r>
                <a:rPr lang="en-US" b="1" dirty="0"/>
                <a:t>10 ORIs:</a:t>
              </a:r>
            </a:p>
          </p:txBody>
        </p:sp>
        <p:sp>
          <p:nvSpPr>
            <p:cNvPr id="41" name="TextBox 40"/>
            <p:cNvSpPr txBox="1"/>
            <p:nvPr/>
          </p:nvSpPr>
          <p:spPr>
            <a:xfrm>
              <a:off x="6732240" y="739608"/>
              <a:ext cx="1440160" cy="373751"/>
            </a:xfrm>
            <a:prstGeom prst="rect">
              <a:avLst/>
            </a:prstGeom>
            <a:solidFill>
              <a:schemeClr val="accent5">
                <a:lumMod val="40000"/>
                <a:lumOff val="60000"/>
              </a:schemeClr>
            </a:solidFill>
            <a:ln>
              <a:solidFill>
                <a:schemeClr val="accent5"/>
              </a:solidFill>
            </a:ln>
          </p:spPr>
          <p:txBody>
            <a:bodyPr wrap="square" rtlCol="0">
              <a:spAutoFit/>
            </a:bodyPr>
            <a:lstStyle/>
            <a:p>
              <a:pPr algn="ctr"/>
              <a:r>
                <a:rPr lang="en-US" b="1" dirty="0"/>
                <a:t>7 PUIs:</a:t>
              </a:r>
            </a:p>
          </p:txBody>
        </p:sp>
        <p:cxnSp>
          <p:nvCxnSpPr>
            <p:cNvPr id="42" name="Straight Connector 41"/>
            <p:cNvCxnSpPr/>
            <p:nvPr/>
          </p:nvCxnSpPr>
          <p:spPr>
            <a:xfrm rot="10800000">
              <a:off x="2413978" y="5012545"/>
              <a:ext cx="285751" cy="0"/>
            </a:xfrm>
            <a:prstGeom prst="line">
              <a:avLst/>
            </a:prstGeom>
            <a:ln w="28575"/>
          </p:spPr>
          <p:style>
            <a:lnRef idx="1">
              <a:schemeClr val="dk1"/>
            </a:lnRef>
            <a:fillRef idx="0">
              <a:schemeClr val="dk1"/>
            </a:fillRef>
            <a:effectRef idx="0">
              <a:schemeClr val="dk1"/>
            </a:effectRef>
            <a:fontRef idx="minor">
              <a:schemeClr val="tx1"/>
            </a:fontRef>
          </p:style>
        </p:cxnSp>
        <p:sp>
          <p:nvSpPr>
            <p:cNvPr id="43" name="Rounded Rectangle 42"/>
            <p:cNvSpPr/>
            <p:nvPr/>
          </p:nvSpPr>
          <p:spPr>
            <a:xfrm>
              <a:off x="837897" y="4295450"/>
              <a:ext cx="1571636" cy="428628"/>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err="1">
                  <a:latin typeface="Arial" pitchFamily="34" charset="0"/>
                  <a:cs typeface="Arial" pitchFamily="34" charset="0"/>
                </a:rPr>
                <a:t>Interamericana</a:t>
              </a:r>
              <a:r>
                <a:rPr lang="en-US" sz="1300" b="1" dirty="0">
                  <a:latin typeface="Arial" pitchFamily="34" charset="0"/>
                  <a:cs typeface="Arial" pitchFamily="34" charset="0"/>
                </a:rPr>
                <a:t> </a:t>
              </a:r>
              <a:r>
                <a:rPr lang="en-US" sz="1300" b="1" dirty="0" err="1">
                  <a:latin typeface="Arial" pitchFamily="34" charset="0"/>
                  <a:cs typeface="Arial" pitchFamily="34" charset="0"/>
                </a:rPr>
                <a:t>Bayamón</a:t>
              </a:r>
              <a:endParaRPr lang="en-US" sz="1300" b="1" dirty="0">
                <a:latin typeface="Arial" pitchFamily="34" charset="0"/>
                <a:cs typeface="Arial" pitchFamily="34" charset="0"/>
              </a:endParaRPr>
            </a:p>
          </p:txBody>
        </p:sp>
        <p:cxnSp>
          <p:nvCxnSpPr>
            <p:cNvPr id="44" name="Straight Connector 43"/>
            <p:cNvCxnSpPr>
              <a:cxnSpLocks/>
            </p:cNvCxnSpPr>
            <p:nvPr/>
          </p:nvCxnSpPr>
          <p:spPr>
            <a:xfrm flipH="1">
              <a:off x="2399096" y="5899870"/>
              <a:ext cx="276227" cy="0"/>
            </a:xfrm>
            <a:prstGeom prst="line">
              <a:avLst/>
            </a:prstGeom>
            <a:ln w="28575"/>
          </p:spPr>
          <p:style>
            <a:lnRef idx="1">
              <a:schemeClr val="dk1"/>
            </a:lnRef>
            <a:fillRef idx="0">
              <a:schemeClr val="dk1"/>
            </a:fillRef>
            <a:effectRef idx="0">
              <a:schemeClr val="dk1"/>
            </a:effectRef>
            <a:fontRef idx="minor">
              <a:schemeClr val="tx1"/>
            </a:fontRef>
          </p:style>
        </p:cxnSp>
        <p:sp>
          <p:nvSpPr>
            <p:cNvPr id="45" name="Rounded Rectangle 44"/>
            <p:cNvSpPr/>
            <p:nvPr/>
          </p:nvSpPr>
          <p:spPr>
            <a:xfrm>
              <a:off x="840117" y="4773008"/>
              <a:ext cx="1571636" cy="428628"/>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err="1">
                  <a:latin typeface="Arial" pitchFamily="34" charset="0"/>
                  <a:cs typeface="Arial" pitchFamily="34" charset="0"/>
                </a:rPr>
                <a:t>InteramericanaSan</a:t>
              </a:r>
              <a:r>
                <a:rPr lang="en-US" sz="1300" b="1" dirty="0">
                  <a:latin typeface="Arial" pitchFamily="34" charset="0"/>
                  <a:cs typeface="Arial" pitchFamily="34" charset="0"/>
                </a:rPr>
                <a:t> German</a:t>
              </a:r>
            </a:p>
          </p:txBody>
        </p:sp>
      </p:grpSp>
      <p:sp>
        <p:nvSpPr>
          <p:cNvPr id="2" name="Down Arrow Callout 1"/>
          <p:cNvSpPr/>
          <p:nvPr/>
        </p:nvSpPr>
        <p:spPr>
          <a:xfrm>
            <a:off x="740841" y="148613"/>
            <a:ext cx="2006600" cy="1084146"/>
          </a:xfrm>
          <a:prstGeom prst="downArrowCallou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latin typeface="Arial"/>
                <a:cs typeface="Arial"/>
              </a:rPr>
              <a:t>Eligible for Pilot Projects  </a:t>
            </a:r>
          </a:p>
        </p:txBody>
      </p:sp>
      <p:sp>
        <p:nvSpPr>
          <p:cNvPr id="47" name="Down Arrow Callout 46"/>
          <p:cNvSpPr/>
          <p:nvPr/>
        </p:nvSpPr>
        <p:spPr>
          <a:xfrm>
            <a:off x="6581604" y="114880"/>
            <a:ext cx="2006600" cy="1187271"/>
          </a:xfrm>
          <a:prstGeom prst="downArrowCallout">
            <a:avLst>
              <a:gd name="adj1" fmla="val 25000"/>
              <a:gd name="adj2" fmla="val 25000"/>
              <a:gd name="adj3" fmla="val 25000"/>
              <a:gd name="adj4" fmla="val 6497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a:solidFill>
                  <a:srgbClr val="000000"/>
                </a:solidFill>
                <a:latin typeface="Arial"/>
                <a:cs typeface="Arial"/>
              </a:rPr>
              <a:t>Eligible for both Full and Pilot Projects  </a:t>
            </a:r>
          </a:p>
        </p:txBody>
      </p:sp>
      <p:sp>
        <p:nvSpPr>
          <p:cNvPr id="49" name="Rounded Rectangle 48">
            <a:extLst>
              <a:ext uri="{FF2B5EF4-FFF2-40B4-BE49-F238E27FC236}">
                <a16:creationId xmlns:a16="http://schemas.microsoft.com/office/drawing/2014/main" id="{B7F3B65F-7712-AD49-A485-D3DBF6011856}"/>
              </a:ext>
            </a:extLst>
          </p:cNvPr>
          <p:cNvSpPr/>
          <p:nvPr/>
        </p:nvSpPr>
        <p:spPr>
          <a:xfrm>
            <a:off x="965989" y="1787293"/>
            <a:ext cx="1613690" cy="555500"/>
          </a:xfrm>
          <a:prstGeom prst="roundRect">
            <a:avLst>
              <a:gd name="adj" fmla="val 22955"/>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a:latin typeface="Arial" pitchFamily="34" charset="0"/>
                <a:cs typeface="Arial" pitchFamily="34" charset="0"/>
              </a:rPr>
              <a:t>Ponce School of Health Sciences</a:t>
            </a:r>
          </a:p>
        </p:txBody>
      </p:sp>
      <p:cxnSp>
        <p:nvCxnSpPr>
          <p:cNvPr id="50" name="Straight Connector 49">
            <a:extLst>
              <a:ext uri="{FF2B5EF4-FFF2-40B4-BE49-F238E27FC236}">
                <a16:creationId xmlns:a16="http://schemas.microsoft.com/office/drawing/2014/main" id="{BD5FDBD1-EC0E-1743-BCB5-C32264078F48}"/>
              </a:ext>
            </a:extLst>
          </p:cNvPr>
          <p:cNvCxnSpPr/>
          <p:nvPr/>
        </p:nvCxnSpPr>
        <p:spPr>
          <a:xfrm rot="10800000">
            <a:off x="2579681" y="2023953"/>
            <a:ext cx="280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B277F05E-4DF2-FB49-8B38-F8D7F05229B5}"/>
              </a:ext>
            </a:extLst>
          </p:cNvPr>
          <p:cNvCxnSpPr/>
          <p:nvPr/>
        </p:nvCxnSpPr>
        <p:spPr>
          <a:xfrm rot="10800000">
            <a:off x="2555634" y="6093739"/>
            <a:ext cx="280816" cy="0"/>
          </a:xfrm>
          <a:prstGeom prst="line">
            <a:avLst/>
          </a:prstGeom>
          <a:ln w="28575"/>
        </p:spPr>
        <p:style>
          <a:lnRef idx="1">
            <a:schemeClr val="dk1"/>
          </a:lnRef>
          <a:fillRef idx="0">
            <a:schemeClr val="dk1"/>
          </a:fillRef>
          <a:effectRef idx="0">
            <a:schemeClr val="dk1"/>
          </a:effectRef>
          <a:fontRef idx="minor">
            <a:schemeClr val="tx1"/>
          </a:fontRef>
        </p:style>
      </p:cxnSp>
      <p:sp>
        <p:nvSpPr>
          <p:cNvPr id="52" name="Rounded Rectangle 51">
            <a:extLst>
              <a:ext uri="{FF2B5EF4-FFF2-40B4-BE49-F238E27FC236}">
                <a16:creationId xmlns:a16="http://schemas.microsoft.com/office/drawing/2014/main" id="{A36CE9D4-6D3B-F143-A14E-4A49CA052A83}"/>
              </a:ext>
            </a:extLst>
          </p:cNvPr>
          <p:cNvSpPr/>
          <p:nvPr/>
        </p:nvSpPr>
        <p:spPr>
          <a:xfrm>
            <a:off x="1003693" y="5894343"/>
            <a:ext cx="1544494" cy="423560"/>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err="1">
                <a:latin typeface="Arial" pitchFamily="34" charset="0"/>
                <a:cs typeface="Arial" pitchFamily="34" charset="0"/>
              </a:rPr>
              <a:t>Sagrado</a:t>
            </a:r>
            <a:r>
              <a:rPr lang="en-US" sz="1300" b="1" dirty="0">
                <a:latin typeface="Arial" pitchFamily="34" charset="0"/>
                <a:cs typeface="Arial" pitchFamily="34" charset="0"/>
              </a:rPr>
              <a:t> Corazon Univ</a:t>
            </a:r>
            <a:r>
              <a:rPr lang="en-US" sz="1400" b="1" dirty="0">
                <a:latin typeface="Arial" pitchFamily="34" charset="0"/>
                <a:cs typeface="Arial" pitchFamily="34" charset="0"/>
              </a:rPr>
              <a:t>.</a:t>
            </a:r>
          </a:p>
        </p:txBody>
      </p:sp>
      <p:sp>
        <p:nvSpPr>
          <p:cNvPr id="56" name="Rounded Rectangle 55">
            <a:extLst>
              <a:ext uri="{FF2B5EF4-FFF2-40B4-BE49-F238E27FC236}">
                <a16:creationId xmlns:a16="http://schemas.microsoft.com/office/drawing/2014/main" id="{DD4C53DA-208D-764F-A8D3-6BEDD9CFBDFB}"/>
              </a:ext>
            </a:extLst>
          </p:cNvPr>
          <p:cNvSpPr/>
          <p:nvPr/>
        </p:nvSpPr>
        <p:spPr>
          <a:xfrm>
            <a:off x="1015605" y="3978142"/>
            <a:ext cx="1549387" cy="437117"/>
          </a:xfrm>
          <a:prstGeom prst="roundRect">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b="1" dirty="0">
                <a:latin typeface="Arial" pitchFamily="34" charset="0"/>
                <a:cs typeface="Arial" pitchFamily="34" charset="0"/>
              </a:rPr>
              <a:t>UPR-Carolina</a:t>
            </a:r>
          </a:p>
        </p:txBody>
      </p:sp>
      <p:cxnSp>
        <p:nvCxnSpPr>
          <p:cNvPr id="57" name="Straight Connector 56">
            <a:extLst>
              <a:ext uri="{FF2B5EF4-FFF2-40B4-BE49-F238E27FC236}">
                <a16:creationId xmlns:a16="http://schemas.microsoft.com/office/drawing/2014/main" id="{CE3818CE-1A9B-D14E-8AF7-FA5BFC5D4440}"/>
              </a:ext>
            </a:extLst>
          </p:cNvPr>
          <p:cNvCxnSpPr/>
          <p:nvPr/>
        </p:nvCxnSpPr>
        <p:spPr>
          <a:xfrm rot="10800000">
            <a:off x="2565458" y="4191992"/>
            <a:ext cx="280816" cy="0"/>
          </a:xfrm>
          <a:prstGeom prst="line">
            <a:avLst/>
          </a:prstGeom>
          <a:ln w="28575"/>
        </p:spPr>
        <p:style>
          <a:lnRef idx="1">
            <a:schemeClr val="dk1"/>
          </a:lnRef>
          <a:fillRef idx="0">
            <a:schemeClr val="dk1"/>
          </a:fillRef>
          <a:effectRef idx="0">
            <a:schemeClr val="dk1"/>
          </a:effectRef>
          <a:fontRef idx="minor">
            <a:schemeClr val="tx1"/>
          </a:fontRef>
        </p:style>
      </p:cxnSp>
      <p:sp>
        <p:nvSpPr>
          <p:cNvPr id="24" name="Globo: flecha hacia abajo 23">
            <a:extLst>
              <a:ext uri="{FF2B5EF4-FFF2-40B4-BE49-F238E27FC236}">
                <a16:creationId xmlns:a16="http://schemas.microsoft.com/office/drawing/2014/main" id="{A2EEC16A-7821-4EF7-9662-8D8F1A37B1F9}"/>
              </a:ext>
            </a:extLst>
          </p:cNvPr>
          <p:cNvSpPr/>
          <p:nvPr/>
        </p:nvSpPr>
        <p:spPr>
          <a:xfrm rot="10800000">
            <a:off x="3584980" y="2532209"/>
            <a:ext cx="2279691" cy="1115308"/>
          </a:xfrm>
          <a:prstGeom prst="downArrowCallou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adroTexto 25">
            <a:extLst>
              <a:ext uri="{FF2B5EF4-FFF2-40B4-BE49-F238E27FC236}">
                <a16:creationId xmlns:a16="http://schemas.microsoft.com/office/drawing/2014/main" id="{5FE9485D-5AD8-9B83-AB7F-BEE1706D19CC}"/>
              </a:ext>
            </a:extLst>
          </p:cNvPr>
          <p:cNvSpPr txBox="1"/>
          <p:nvPr/>
        </p:nvSpPr>
        <p:spPr>
          <a:xfrm>
            <a:off x="3644877" y="2942021"/>
            <a:ext cx="2279692" cy="646331"/>
          </a:xfrm>
          <a:prstGeom prst="rect">
            <a:avLst/>
          </a:prstGeom>
          <a:noFill/>
        </p:spPr>
        <p:txBody>
          <a:bodyPr wrap="square" rtlCol="0">
            <a:spAutoFit/>
          </a:bodyPr>
          <a:lstStyle/>
          <a:p>
            <a:pPr algn="ctr"/>
            <a:r>
              <a:rPr lang="en-US" b="1" dirty="0"/>
              <a:t>Not Eligible for funding under DRPP</a:t>
            </a:r>
          </a:p>
        </p:txBody>
      </p:sp>
    </p:spTree>
    <p:extLst>
      <p:ext uri="{BB962C8B-B14F-4D97-AF65-F5344CB8AC3E}">
        <p14:creationId xmlns:p14="http://schemas.microsoft.com/office/powerpoint/2010/main" val="11473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55850" y="839381"/>
            <a:ext cx="4432300" cy="5499100"/>
            <a:chOff x="3023257" y="1279072"/>
            <a:chExt cx="3657600" cy="4825424"/>
          </a:xfrm>
        </p:grpSpPr>
        <p:sp>
          <p:nvSpPr>
            <p:cNvPr id="9" name="Rounded Rectangle 8"/>
            <p:cNvSpPr/>
            <p:nvPr/>
          </p:nvSpPr>
          <p:spPr>
            <a:xfrm>
              <a:off x="3797300" y="1279072"/>
              <a:ext cx="2172358" cy="8513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FOA</a:t>
              </a:r>
            </a:p>
            <a:p>
              <a:pPr algn="ctr"/>
              <a:r>
                <a:rPr lang="en-US" b="1" dirty="0">
                  <a:solidFill>
                    <a:schemeClr val="tx1"/>
                  </a:solidFill>
                  <a:latin typeface="Arial" pitchFamily="34" charset="0"/>
                  <a:cs typeface="Arial" pitchFamily="34" charset="0"/>
                </a:rPr>
                <a:t>09/16/2024 </a:t>
              </a:r>
            </a:p>
          </p:txBody>
        </p:sp>
        <p:sp>
          <p:nvSpPr>
            <p:cNvPr id="10" name="Down Arrow 9"/>
            <p:cNvSpPr/>
            <p:nvPr/>
          </p:nvSpPr>
          <p:spPr>
            <a:xfrm>
              <a:off x="4710168" y="2178095"/>
              <a:ext cx="283779" cy="394138"/>
            </a:xfrm>
            <a:prstGeom prst="downArrow">
              <a:avLst/>
            </a:prstGeom>
            <a:solidFill>
              <a:srgbClr val="B7DE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05729" y="2572233"/>
              <a:ext cx="2263929" cy="6553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1-page LOIs</a:t>
              </a:r>
            </a:p>
            <a:p>
              <a:pPr algn="ctr"/>
              <a:r>
                <a:rPr lang="en-US" sz="1400" b="1" dirty="0">
                  <a:solidFill>
                    <a:schemeClr val="tx1"/>
                  </a:solidFill>
                  <a:latin typeface="Arial" pitchFamily="34" charset="0"/>
                  <a:cs typeface="Arial" pitchFamily="34" charset="0"/>
                </a:rPr>
                <a:t>10/16/2024</a:t>
              </a:r>
            </a:p>
          </p:txBody>
        </p:sp>
        <p:sp>
          <p:nvSpPr>
            <p:cNvPr id="13" name="Down Arrow 12"/>
            <p:cNvSpPr/>
            <p:nvPr/>
          </p:nvSpPr>
          <p:spPr>
            <a:xfrm>
              <a:off x="4710168" y="3318994"/>
              <a:ext cx="283779" cy="394138"/>
            </a:xfrm>
            <a:prstGeom prst="downArrow">
              <a:avLst/>
            </a:prstGeom>
            <a:solidFill>
              <a:srgbClr val="B7DE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Rounded Rectangle 13"/>
            <p:cNvSpPr/>
            <p:nvPr/>
          </p:nvSpPr>
          <p:spPr>
            <a:xfrm>
              <a:off x="3731129" y="3738532"/>
              <a:ext cx="2263929" cy="10667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Invitations for proposals</a:t>
              </a:r>
            </a:p>
            <a:p>
              <a:pPr algn="ctr"/>
              <a:r>
                <a:rPr lang="en-US" sz="1600" dirty="0">
                  <a:solidFill>
                    <a:schemeClr val="tx1"/>
                  </a:solidFill>
                  <a:latin typeface="Arial" pitchFamily="34" charset="0"/>
                  <a:cs typeface="Arial" pitchFamily="34" charset="0"/>
                </a:rPr>
                <a:t>(Full and Pilots) </a:t>
              </a:r>
            </a:p>
            <a:p>
              <a:pPr algn="ctr"/>
              <a:r>
                <a:rPr lang="en-US" sz="1600" b="1" dirty="0">
                  <a:solidFill>
                    <a:schemeClr val="tx1"/>
                  </a:solidFill>
                  <a:latin typeface="Arial" pitchFamily="34" charset="0"/>
                  <a:cs typeface="Arial" pitchFamily="34" charset="0"/>
                </a:rPr>
                <a:t>10/23/2024</a:t>
              </a:r>
              <a:endParaRPr lang="en-US" b="1" dirty="0">
                <a:solidFill>
                  <a:schemeClr val="tx1"/>
                </a:solidFill>
                <a:latin typeface="Arial" pitchFamily="34" charset="0"/>
                <a:cs typeface="Arial" pitchFamily="34" charset="0"/>
              </a:endParaRPr>
            </a:p>
          </p:txBody>
        </p:sp>
        <p:sp>
          <p:nvSpPr>
            <p:cNvPr id="15" name="Down Arrow 14"/>
            <p:cNvSpPr/>
            <p:nvPr/>
          </p:nvSpPr>
          <p:spPr>
            <a:xfrm>
              <a:off x="4710168" y="4856131"/>
              <a:ext cx="283779" cy="394138"/>
            </a:xfrm>
            <a:prstGeom prst="downArrow">
              <a:avLst/>
            </a:prstGeom>
            <a:solidFill>
              <a:srgbClr val="B7DE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Rounded Rectangle 15"/>
            <p:cNvSpPr/>
            <p:nvPr/>
          </p:nvSpPr>
          <p:spPr>
            <a:xfrm>
              <a:off x="3023257" y="5290792"/>
              <a:ext cx="3657600" cy="8137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Complete Proposals </a:t>
              </a:r>
            </a:p>
            <a:p>
              <a:pPr algn="ctr"/>
              <a:r>
                <a:rPr lang="en-US" sz="1600" b="1" dirty="0">
                  <a:solidFill>
                    <a:schemeClr val="tx1"/>
                  </a:solidFill>
                  <a:latin typeface="Arial" pitchFamily="34" charset="0"/>
                  <a:cs typeface="Arial" pitchFamily="34" charset="0"/>
                </a:rPr>
                <a:t>December 23, 2024</a:t>
              </a:r>
              <a:endParaRPr lang="en-US" b="1" dirty="0">
                <a:solidFill>
                  <a:schemeClr val="tx1"/>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2175B074-459A-DD46-B7D5-07A41E3742D5}"/>
              </a:ext>
            </a:extLst>
          </p:cNvPr>
          <p:cNvSpPr txBox="1"/>
          <p:nvPr/>
        </p:nvSpPr>
        <p:spPr>
          <a:xfrm>
            <a:off x="1091801" y="101853"/>
            <a:ext cx="6871100" cy="584776"/>
          </a:xfrm>
          <a:prstGeom prst="rect">
            <a:avLst/>
          </a:prstGeom>
          <a:solidFill>
            <a:schemeClr val="accent3">
              <a:lumMod val="20000"/>
              <a:lumOff val="80000"/>
            </a:schemeClr>
          </a:solidFill>
          <a:ln>
            <a:solidFill>
              <a:srgbClr val="4472C4"/>
            </a:solidFill>
          </a:ln>
        </p:spPr>
        <p:txBody>
          <a:bodyPr wrap="square" rtlCol="0">
            <a:spAutoFit/>
          </a:bodyPr>
          <a:lstStyle/>
          <a:p>
            <a:r>
              <a:rPr lang="en-US" sz="3200" b="1" dirty="0">
                <a:latin typeface="Arial"/>
                <a:cs typeface="Arial"/>
              </a:rPr>
              <a:t>PR-INBRE DRPP Funding Cycle 4</a:t>
            </a:r>
          </a:p>
        </p:txBody>
      </p:sp>
      <p:pic>
        <p:nvPicPr>
          <p:cNvPr id="3" name="Imagen 2">
            <a:extLst>
              <a:ext uri="{FF2B5EF4-FFF2-40B4-BE49-F238E27FC236}">
                <a16:creationId xmlns:a16="http://schemas.microsoft.com/office/drawing/2014/main" id="{0DAA8E56-9AD8-738C-BA5F-95B0DBB45FDA}"/>
              </a:ext>
            </a:extLst>
          </p:cNvPr>
          <p:cNvPicPr>
            <a:picLocks noChangeAspect="1"/>
          </p:cNvPicPr>
          <p:nvPr/>
        </p:nvPicPr>
        <p:blipFill>
          <a:blip r:embed="rId3"/>
          <a:stretch>
            <a:fillRect/>
          </a:stretch>
        </p:blipFill>
        <p:spPr>
          <a:xfrm rot="16200000">
            <a:off x="4463251" y="2177248"/>
            <a:ext cx="217503" cy="9144000"/>
          </a:xfrm>
          <a:prstGeom prst="rect">
            <a:avLst/>
          </a:prstGeom>
        </p:spPr>
      </p:pic>
    </p:spTree>
    <p:extLst>
      <p:ext uri="{BB962C8B-B14F-4D97-AF65-F5344CB8AC3E}">
        <p14:creationId xmlns:p14="http://schemas.microsoft.com/office/powerpoint/2010/main" val="487065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924" y="87682"/>
            <a:ext cx="8279842" cy="523220"/>
          </a:xfrm>
          <a:prstGeom prst="rect">
            <a:avLst/>
          </a:prstGeom>
          <a:solidFill>
            <a:schemeClr val="bg1">
              <a:lumMod val="95000"/>
            </a:schemeClr>
          </a:solidFill>
          <a:ln>
            <a:solidFill>
              <a:srgbClr val="4F81BD"/>
            </a:solidFill>
          </a:ln>
          <a:scene3d>
            <a:camera prst="orthographicFront"/>
            <a:lightRig rig="threePt" dir="t"/>
          </a:scene3d>
          <a:sp3d>
            <a:bevelT/>
          </a:sp3d>
        </p:spPr>
        <p:txBody>
          <a:bodyPr wrap="square" rtlCol="0">
            <a:spAutoFit/>
          </a:bodyPr>
          <a:lstStyle/>
          <a:p>
            <a:pPr algn="ctr"/>
            <a:r>
              <a:rPr lang="en-US" sz="2800" b="1" dirty="0">
                <a:latin typeface="Arial"/>
                <a:cs typeface="Arial"/>
              </a:rPr>
              <a:t>What happens to your application?</a:t>
            </a:r>
          </a:p>
        </p:txBody>
      </p:sp>
      <p:sp>
        <p:nvSpPr>
          <p:cNvPr id="3" name="TextBox 2"/>
          <p:cNvSpPr txBox="1"/>
          <p:nvPr/>
        </p:nvSpPr>
        <p:spPr>
          <a:xfrm>
            <a:off x="1742387" y="743860"/>
            <a:ext cx="5743631" cy="738664"/>
          </a:xfrm>
          <a:prstGeom prst="rect">
            <a:avLst/>
          </a:prstGeom>
          <a:solidFill>
            <a:schemeClr val="bg1">
              <a:lumMod val="95000"/>
            </a:schemeClr>
          </a:solidFill>
          <a:ln>
            <a:solidFill>
              <a:schemeClr val="tx1"/>
            </a:solidFill>
          </a:ln>
        </p:spPr>
        <p:txBody>
          <a:bodyPr wrap="square" rtlCol="0">
            <a:spAutoFit/>
          </a:bodyPr>
          <a:lstStyle/>
          <a:p>
            <a:pPr algn="ctr"/>
            <a:r>
              <a:rPr lang="en-US" sz="2400" b="1" dirty="0">
                <a:latin typeface="Arial"/>
                <a:cs typeface="Arial"/>
              </a:rPr>
              <a:t>Applications due Dec 24, 2023</a:t>
            </a:r>
          </a:p>
          <a:p>
            <a:pPr algn="ctr"/>
            <a:r>
              <a:rPr lang="en-US" b="1" dirty="0">
                <a:latin typeface="Arial"/>
                <a:cs typeface="Arial"/>
                <a:hlinkClick r:id="rId2"/>
              </a:rPr>
              <a:t>Inbre_proposals@hpcf.upr.edu</a:t>
            </a:r>
            <a:endParaRPr lang="en-US" b="1" dirty="0">
              <a:latin typeface="Arial"/>
              <a:cs typeface="Arial"/>
            </a:endParaRPr>
          </a:p>
        </p:txBody>
      </p:sp>
      <p:sp>
        <p:nvSpPr>
          <p:cNvPr id="4" name="Down Arrow 3"/>
          <p:cNvSpPr/>
          <p:nvPr/>
        </p:nvSpPr>
        <p:spPr>
          <a:xfrm>
            <a:off x="4477803" y="1528308"/>
            <a:ext cx="305986" cy="323384"/>
          </a:xfrm>
          <a:prstGeom prst="downArrow">
            <a:avLst/>
          </a:prstGeom>
          <a:solidFill>
            <a:srgbClr val="EBF1DE"/>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 name="TextBox 6"/>
          <p:cNvSpPr txBox="1"/>
          <p:nvPr/>
        </p:nvSpPr>
        <p:spPr>
          <a:xfrm>
            <a:off x="1529871" y="1877092"/>
            <a:ext cx="6223949" cy="1200329"/>
          </a:xfrm>
          <a:prstGeom prst="rect">
            <a:avLst/>
          </a:prstGeom>
          <a:solidFill>
            <a:schemeClr val="bg1">
              <a:lumMod val="95000"/>
            </a:schemeClr>
          </a:solidFill>
          <a:ln>
            <a:solidFill>
              <a:srgbClr val="1F497D"/>
            </a:solidFill>
          </a:ln>
        </p:spPr>
        <p:txBody>
          <a:bodyPr wrap="square" rtlCol="0">
            <a:spAutoFit/>
          </a:bodyPr>
          <a:lstStyle/>
          <a:p>
            <a:pPr algn="ctr"/>
            <a:r>
              <a:rPr lang="en-US" b="1" dirty="0">
                <a:latin typeface="Arial"/>
                <a:cs typeface="Arial"/>
              </a:rPr>
              <a:t>January 2025: </a:t>
            </a:r>
            <a:r>
              <a:rPr lang="en-US" b="1" u="sng" dirty="0">
                <a:latin typeface="Arial"/>
                <a:cs typeface="Arial"/>
              </a:rPr>
              <a:t>First Tier Review</a:t>
            </a:r>
            <a:endParaRPr lang="en-US" b="1" dirty="0">
              <a:latin typeface="Arial"/>
              <a:cs typeface="Arial"/>
            </a:endParaRPr>
          </a:p>
          <a:p>
            <a:pPr algn="ctr"/>
            <a:r>
              <a:rPr lang="en-US" dirty="0">
                <a:latin typeface="Arial"/>
                <a:cs typeface="Arial"/>
              </a:rPr>
              <a:t>1 Reviewer INBRE Administrative core</a:t>
            </a:r>
          </a:p>
          <a:p>
            <a:pPr algn="ctr"/>
            <a:r>
              <a:rPr lang="en-US" dirty="0">
                <a:latin typeface="Arial"/>
                <a:cs typeface="Arial"/>
              </a:rPr>
              <a:t>1 Reviewer in PR</a:t>
            </a:r>
          </a:p>
          <a:p>
            <a:pPr algn="ctr"/>
            <a:r>
              <a:rPr lang="en-US" dirty="0">
                <a:latin typeface="Arial"/>
                <a:cs typeface="Arial"/>
              </a:rPr>
              <a:t>1-2 Reviewers  outside of PR</a:t>
            </a:r>
          </a:p>
        </p:txBody>
      </p:sp>
      <p:sp>
        <p:nvSpPr>
          <p:cNvPr id="8" name="Down Arrow 7"/>
          <p:cNvSpPr/>
          <p:nvPr/>
        </p:nvSpPr>
        <p:spPr>
          <a:xfrm>
            <a:off x="4474871" y="3132829"/>
            <a:ext cx="308917" cy="351578"/>
          </a:xfrm>
          <a:prstGeom prst="downArrow">
            <a:avLst/>
          </a:prstGeom>
          <a:solidFill>
            <a:srgbClr val="EBF1DE"/>
          </a:solidFill>
          <a:ln>
            <a:solidFill>
              <a:srgbClr val="1F497D"/>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9" name="TextBox 8"/>
          <p:cNvSpPr txBox="1"/>
          <p:nvPr/>
        </p:nvSpPr>
        <p:spPr>
          <a:xfrm>
            <a:off x="970565" y="3469216"/>
            <a:ext cx="7378706" cy="1200329"/>
          </a:xfrm>
          <a:prstGeom prst="rect">
            <a:avLst/>
          </a:prstGeom>
          <a:solidFill>
            <a:schemeClr val="bg1">
              <a:lumMod val="95000"/>
            </a:schemeClr>
          </a:solidFill>
          <a:ln>
            <a:solidFill>
              <a:srgbClr val="1F497D"/>
            </a:solidFill>
          </a:ln>
        </p:spPr>
        <p:txBody>
          <a:bodyPr wrap="square" rtlCol="0">
            <a:spAutoFit/>
          </a:bodyPr>
          <a:lstStyle/>
          <a:p>
            <a:pPr algn="ctr"/>
            <a:r>
              <a:rPr lang="en-US" b="1" dirty="0">
                <a:latin typeface="Arial"/>
                <a:cs typeface="Arial"/>
              </a:rPr>
              <a:t>April 2025: Internal Review Committee: </a:t>
            </a:r>
          </a:p>
          <a:p>
            <a:pPr algn="ctr"/>
            <a:r>
              <a:rPr lang="en-US" b="1" u="sng" dirty="0">
                <a:latin typeface="Arial"/>
                <a:cs typeface="Arial"/>
              </a:rPr>
              <a:t>Second Tier Review</a:t>
            </a:r>
          </a:p>
          <a:p>
            <a:pPr algn="ctr"/>
            <a:r>
              <a:rPr lang="en-US" b="1" dirty="0">
                <a:latin typeface="Arial"/>
                <a:cs typeface="Arial"/>
              </a:rPr>
              <a:t>Impact Factor </a:t>
            </a:r>
            <a:r>
              <a:rPr lang="en-US" b="1" dirty="0">
                <a:highlight>
                  <a:srgbClr val="FFFF00"/>
                </a:highlight>
                <a:latin typeface="Arial"/>
                <a:cs typeface="Arial"/>
              </a:rPr>
              <a:t>≤35 (pilot) and ≤30 (Full) </a:t>
            </a:r>
          </a:p>
          <a:p>
            <a:pPr algn="ctr"/>
            <a:r>
              <a:rPr lang="en-US" b="1" dirty="0">
                <a:latin typeface="Arial"/>
                <a:cs typeface="Arial"/>
              </a:rPr>
              <a:t>T</a:t>
            </a:r>
            <a:r>
              <a:rPr lang="en-US" dirty="0">
                <a:latin typeface="Arial"/>
                <a:cs typeface="Arial"/>
              </a:rPr>
              <a:t>echnical merit,  </a:t>
            </a:r>
            <a:r>
              <a:rPr lang="en-US" b="1" dirty="0">
                <a:latin typeface="Arial"/>
                <a:cs typeface="Arial"/>
              </a:rPr>
              <a:t>S</a:t>
            </a:r>
            <a:r>
              <a:rPr lang="en-US" dirty="0">
                <a:latin typeface="Arial"/>
                <a:cs typeface="Arial"/>
              </a:rPr>
              <a:t>cientific excellence, and </a:t>
            </a:r>
            <a:r>
              <a:rPr lang="en-US" b="1" dirty="0">
                <a:latin typeface="Arial"/>
                <a:cs typeface="Arial"/>
              </a:rPr>
              <a:t>P</a:t>
            </a:r>
            <a:r>
              <a:rPr lang="en-US" dirty="0">
                <a:latin typeface="Arial"/>
                <a:cs typeface="Arial"/>
              </a:rPr>
              <a:t>rogrammatic relevance. </a:t>
            </a:r>
          </a:p>
        </p:txBody>
      </p:sp>
      <p:sp>
        <p:nvSpPr>
          <p:cNvPr id="13" name="Down Arrow 12"/>
          <p:cNvSpPr/>
          <p:nvPr/>
        </p:nvSpPr>
        <p:spPr>
          <a:xfrm>
            <a:off x="4486100" y="5674594"/>
            <a:ext cx="305986" cy="360178"/>
          </a:xfrm>
          <a:prstGeom prst="downArrow">
            <a:avLst/>
          </a:prstGeom>
          <a:solidFill>
            <a:srgbClr val="EBF1DE"/>
          </a:solidFill>
          <a:ln>
            <a:solidFill>
              <a:srgbClr val="1F497D"/>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4" name="TextBox 13"/>
          <p:cNvSpPr txBox="1"/>
          <p:nvPr/>
        </p:nvSpPr>
        <p:spPr>
          <a:xfrm>
            <a:off x="853522" y="6062432"/>
            <a:ext cx="7495749" cy="707886"/>
          </a:xfrm>
          <a:prstGeom prst="rect">
            <a:avLst/>
          </a:prstGeom>
          <a:solidFill>
            <a:schemeClr val="bg1">
              <a:lumMod val="95000"/>
            </a:schemeClr>
          </a:solidFill>
          <a:ln>
            <a:solidFill>
              <a:srgbClr val="4F81BD"/>
            </a:solidFill>
          </a:ln>
        </p:spPr>
        <p:txBody>
          <a:bodyPr wrap="square" rtlCol="0">
            <a:spAutoFit/>
          </a:bodyPr>
          <a:lstStyle/>
          <a:p>
            <a:pPr indent="-228600"/>
            <a:r>
              <a:rPr lang="en-US" b="1" i="1" dirty="0">
                <a:latin typeface="Arial"/>
                <a:cs typeface="Arial"/>
              </a:rPr>
              <a:t>       </a:t>
            </a:r>
            <a:r>
              <a:rPr lang="en-US" sz="2000" b="1" dirty="0">
                <a:latin typeface="Arial"/>
                <a:cs typeface="Arial"/>
              </a:rPr>
              <a:t>Final Approval from NIH Program Office </a:t>
            </a:r>
            <a:r>
              <a:rPr lang="en-US" sz="2000" dirty="0">
                <a:latin typeface="Arial"/>
                <a:cs typeface="Arial"/>
              </a:rPr>
              <a:t>for Compliance</a:t>
            </a:r>
          </a:p>
          <a:p>
            <a:pPr indent="-228600" algn="ctr"/>
            <a:r>
              <a:rPr lang="en-US" sz="2000" b="1" dirty="0">
                <a:latin typeface="Arial"/>
                <a:cs typeface="Arial"/>
              </a:rPr>
              <a:t>June 2025</a:t>
            </a:r>
            <a:endParaRPr lang="en-US" sz="2000" b="1" dirty="0"/>
          </a:p>
        </p:txBody>
      </p:sp>
      <p:sp>
        <p:nvSpPr>
          <p:cNvPr id="15" name="TextBox 14"/>
          <p:cNvSpPr txBox="1"/>
          <p:nvPr/>
        </p:nvSpPr>
        <p:spPr>
          <a:xfrm>
            <a:off x="970565" y="4989231"/>
            <a:ext cx="7378706" cy="646331"/>
          </a:xfrm>
          <a:prstGeom prst="rect">
            <a:avLst/>
          </a:prstGeom>
          <a:solidFill>
            <a:schemeClr val="bg1">
              <a:lumMod val="95000"/>
            </a:schemeClr>
          </a:solidFill>
          <a:ln>
            <a:solidFill>
              <a:srgbClr val="4F81BD"/>
            </a:solidFill>
          </a:ln>
        </p:spPr>
        <p:txBody>
          <a:bodyPr wrap="square" rtlCol="0">
            <a:spAutoFit/>
          </a:bodyPr>
          <a:lstStyle/>
          <a:p>
            <a:pPr algn="ctr"/>
            <a:r>
              <a:rPr lang="en-US" b="1" dirty="0">
                <a:latin typeface="Arial"/>
                <a:cs typeface="Arial"/>
              </a:rPr>
              <a:t>May 2025:</a:t>
            </a:r>
            <a:r>
              <a:rPr lang="en-US" dirty="0">
                <a:latin typeface="Arial"/>
                <a:cs typeface="Arial"/>
              </a:rPr>
              <a:t> </a:t>
            </a:r>
            <a:r>
              <a:rPr lang="en-US" b="1" u="sng" dirty="0">
                <a:latin typeface="Arial"/>
                <a:cs typeface="Arial"/>
              </a:rPr>
              <a:t>Third Tier Review</a:t>
            </a:r>
          </a:p>
          <a:p>
            <a:pPr algn="ctr"/>
            <a:r>
              <a:rPr lang="en-US" b="1" dirty="0">
                <a:latin typeface="Arial"/>
                <a:cs typeface="Arial"/>
              </a:rPr>
              <a:t>External Advisory Committee</a:t>
            </a:r>
            <a:endParaRPr lang="en-US" b="1" dirty="0"/>
          </a:p>
        </p:txBody>
      </p:sp>
      <p:sp>
        <p:nvSpPr>
          <p:cNvPr id="16" name="Down Arrow 15"/>
          <p:cNvSpPr/>
          <p:nvPr/>
        </p:nvSpPr>
        <p:spPr>
          <a:xfrm>
            <a:off x="4486100" y="4680734"/>
            <a:ext cx="289391" cy="308497"/>
          </a:xfrm>
          <a:prstGeom prst="downArrow">
            <a:avLst/>
          </a:prstGeom>
          <a:solidFill>
            <a:srgbClr val="EBF1DE"/>
          </a:solidFill>
          <a:ln>
            <a:solidFill>
              <a:srgbClr val="1F497D"/>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342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
            <a:ext cx="9144000" cy="6779819"/>
          </a:xfrm>
          <a:prstGeom prst="rect">
            <a:avLst/>
          </a:prstGeom>
        </p:spPr>
      </p:pic>
    </p:spTree>
    <p:extLst>
      <p:ext uri="{BB962C8B-B14F-4D97-AF65-F5344CB8AC3E}">
        <p14:creationId xmlns:p14="http://schemas.microsoft.com/office/powerpoint/2010/main" val="3325466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954107"/>
          </a:xfrm>
          <a:prstGeom prst="rect">
            <a:avLst/>
          </a:prstGeom>
          <a:solidFill>
            <a:schemeClr val="bg1">
              <a:lumMod val="95000"/>
            </a:schemeClr>
          </a:solidFill>
        </p:spPr>
        <p:txBody>
          <a:bodyPr wrap="square" rtlCol="0">
            <a:spAutoFit/>
          </a:bodyPr>
          <a:lstStyle/>
          <a:p>
            <a:r>
              <a:rPr lang="en-US" sz="2800" b="1" dirty="0">
                <a:latin typeface="Arial"/>
                <a:cs typeface="Arial"/>
              </a:rPr>
              <a:t>Each Reviewer will assign a score using the following criteria:</a:t>
            </a:r>
          </a:p>
        </p:txBody>
      </p:sp>
      <p:pic>
        <p:nvPicPr>
          <p:cNvPr id="4" name="Picture 3" descr="Un grupo de personas sentadas alrededor de una mesa con una computadora&#10;&#10;Descripción generada automáticamente con confianza media"/>
          <p:cNvPicPr>
            <a:picLocks noChangeAspect="1"/>
          </p:cNvPicPr>
          <p:nvPr/>
        </p:nvPicPr>
        <p:blipFill>
          <a:blip r:embed="rId2"/>
          <a:stretch>
            <a:fillRect/>
          </a:stretch>
        </p:blipFill>
        <p:spPr>
          <a:xfrm>
            <a:off x="350350" y="4714369"/>
            <a:ext cx="3482898" cy="1990227"/>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850" y="4714370"/>
            <a:ext cx="4749800" cy="1990227"/>
          </a:xfrm>
          <a:prstGeom prst="rect">
            <a:avLst/>
          </a:prstGeom>
        </p:spPr>
      </p:pic>
      <p:sp>
        <p:nvSpPr>
          <p:cNvPr id="2" name="TextBox 1"/>
          <p:cNvSpPr txBox="1"/>
          <p:nvPr/>
        </p:nvSpPr>
        <p:spPr>
          <a:xfrm>
            <a:off x="202444" y="3287821"/>
            <a:ext cx="8738356" cy="1107996"/>
          </a:xfrm>
          <a:prstGeom prst="rect">
            <a:avLst/>
          </a:prstGeom>
          <a:noFill/>
        </p:spPr>
        <p:txBody>
          <a:bodyPr wrap="square" rtlCol="0">
            <a:spAutoFit/>
          </a:bodyPr>
          <a:lstStyle/>
          <a:p>
            <a:pPr algn="ctr"/>
            <a:r>
              <a:rPr lang="en-US" sz="2400" b="1" dirty="0">
                <a:latin typeface="Arial"/>
                <a:cs typeface="Arial"/>
              </a:rPr>
              <a:t>Non-Scored Criteria: Environment, Protection of human subjects and animal research</a:t>
            </a:r>
          </a:p>
          <a:p>
            <a:endParaRPr lang="en-US" dirty="0"/>
          </a:p>
        </p:txBody>
      </p:sp>
      <p:graphicFrame>
        <p:nvGraphicFramePr>
          <p:cNvPr id="8" name="TextBox 5">
            <a:extLst>
              <a:ext uri="{FF2B5EF4-FFF2-40B4-BE49-F238E27FC236}">
                <a16:creationId xmlns:a16="http://schemas.microsoft.com/office/drawing/2014/main" id="{74BD4F1A-4D4A-1C1A-5EEF-BFA8E74276D4}"/>
              </a:ext>
            </a:extLst>
          </p:cNvPr>
          <p:cNvGraphicFramePr/>
          <p:nvPr/>
        </p:nvGraphicFramePr>
        <p:xfrm>
          <a:off x="202444" y="1066800"/>
          <a:ext cx="8738356" cy="2369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402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3526" y="1025604"/>
            <a:ext cx="8229600" cy="1143000"/>
          </a:xfrm>
        </p:spPr>
        <p:txBody>
          <a:bodyPr>
            <a:normAutofit/>
          </a:bodyPr>
          <a:lstStyle/>
          <a:p>
            <a:pPr algn="ctr"/>
            <a:r>
              <a:rPr lang="en-US" sz="2400" b="1" dirty="0">
                <a:latin typeface="Arial"/>
                <a:cs typeface="Arial"/>
              </a:rPr>
              <a:t>Funding Opportunity Announcement (FOA)</a:t>
            </a:r>
          </a:p>
        </p:txBody>
      </p:sp>
      <p:sp>
        <p:nvSpPr>
          <p:cNvPr id="8" name="TextBox 7"/>
          <p:cNvSpPr txBox="1"/>
          <p:nvPr/>
        </p:nvSpPr>
        <p:spPr>
          <a:xfrm>
            <a:off x="720548" y="1957511"/>
            <a:ext cx="8012578" cy="707886"/>
          </a:xfrm>
          <a:prstGeom prst="rect">
            <a:avLst/>
          </a:prstGeom>
          <a:noFill/>
          <a:ln>
            <a:solidFill>
              <a:schemeClr val="accent1"/>
            </a:solidFill>
          </a:ln>
        </p:spPr>
        <p:txBody>
          <a:bodyPr wrap="square" rtlCol="0">
            <a:spAutoFit/>
          </a:bodyPr>
          <a:lstStyle/>
          <a:p>
            <a:pPr marL="342900" indent="-342900">
              <a:buFont typeface="Arial"/>
              <a:buChar char="•"/>
            </a:pPr>
            <a:r>
              <a:rPr lang="en-US" sz="2000" dirty="0">
                <a:latin typeface="Arial"/>
                <a:cs typeface="Arial"/>
              </a:rPr>
              <a:t>Please, use PHS398 forms (SF424 forms will not be accepted)!</a:t>
            </a:r>
          </a:p>
          <a:p>
            <a:pPr marL="342900" indent="-342900">
              <a:buFont typeface="Arial"/>
              <a:buChar char="•"/>
            </a:pPr>
            <a:r>
              <a:rPr lang="en-US" sz="2000" dirty="0">
                <a:highlight>
                  <a:srgbClr val="FFFF00"/>
                </a:highlight>
                <a:latin typeface="Arial"/>
                <a:cs typeface="Arial"/>
              </a:rPr>
              <a:t>A developmental mentoring/collaboration plan is mandatory:</a:t>
            </a:r>
            <a:r>
              <a:rPr lang="en-US" sz="2000" dirty="0">
                <a:latin typeface="Arial"/>
                <a:cs typeface="Arial"/>
              </a:rPr>
              <a:t> </a:t>
            </a:r>
          </a:p>
        </p:txBody>
      </p:sp>
      <p:sp>
        <p:nvSpPr>
          <p:cNvPr id="3" name="TextBox 2">
            <a:extLst>
              <a:ext uri="{FF2B5EF4-FFF2-40B4-BE49-F238E27FC236}">
                <a16:creationId xmlns:a16="http://schemas.microsoft.com/office/drawing/2014/main" id="{844FAD36-6A81-B54C-A0F4-704918280F00}"/>
              </a:ext>
            </a:extLst>
          </p:cNvPr>
          <p:cNvSpPr txBox="1"/>
          <p:nvPr/>
        </p:nvSpPr>
        <p:spPr>
          <a:xfrm>
            <a:off x="286139" y="6007587"/>
            <a:ext cx="8664374" cy="646331"/>
          </a:xfrm>
          <a:prstGeom prst="rect">
            <a:avLst/>
          </a:prstGeom>
          <a:solidFill>
            <a:srgbClr val="FFFF00"/>
          </a:solidFill>
        </p:spPr>
        <p:txBody>
          <a:bodyPr wrap="square" rtlCol="0">
            <a:spAutoFit/>
          </a:bodyPr>
          <a:lstStyle/>
          <a:p>
            <a:r>
              <a:rPr lang="en-US" b="1" dirty="0">
                <a:latin typeface="Arial" panose="020B0604020202020204" pitchFamily="34" charset="0"/>
                <a:cs typeface="Arial" panose="020B0604020202020204" pitchFamily="34" charset="0"/>
              </a:rPr>
              <a:t>If the project involves OMICS or statistics- please consult with PRINBRE Bioinformatics core! http://</a:t>
            </a:r>
            <a:r>
              <a:rPr lang="en-US" b="1" dirty="0" err="1">
                <a:latin typeface="Arial" panose="020B0604020202020204" pitchFamily="34" charset="0"/>
                <a:cs typeface="Arial" panose="020B0604020202020204" pitchFamily="34" charset="0"/>
              </a:rPr>
              <a:t>inbre.hpcf.upr.edu</a:t>
            </a:r>
            <a:r>
              <a:rPr lang="en-US" b="1" dirty="0">
                <a:latin typeface="Arial" panose="020B0604020202020204" pitchFamily="34" charset="0"/>
                <a:cs typeface="Arial" panose="020B0604020202020204" pitchFamily="34" charset="0"/>
              </a:rPr>
              <a:t>/bioinformatics-resource-core/</a:t>
            </a:r>
          </a:p>
        </p:txBody>
      </p:sp>
      <p:graphicFrame>
        <p:nvGraphicFramePr>
          <p:cNvPr id="6" name="Table 5">
            <a:extLst>
              <a:ext uri="{FF2B5EF4-FFF2-40B4-BE49-F238E27FC236}">
                <a16:creationId xmlns:a16="http://schemas.microsoft.com/office/drawing/2014/main" id="{7D405506-91A7-A140-AF8C-48462D0E7D40}"/>
              </a:ext>
            </a:extLst>
          </p:cNvPr>
          <p:cNvGraphicFramePr>
            <a:graphicFrameLocks noGrp="1"/>
          </p:cNvGraphicFramePr>
          <p:nvPr>
            <p:extLst>
              <p:ext uri="{D42A27DB-BD31-4B8C-83A1-F6EECF244321}">
                <p14:modId xmlns:p14="http://schemas.microsoft.com/office/powerpoint/2010/main" val="2522227748"/>
              </p:ext>
            </p:extLst>
          </p:nvPr>
        </p:nvGraphicFramePr>
        <p:xfrm>
          <a:off x="938615" y="2979749"/>
          <a:ext cx="7127475" cy="2855214"/>
        </p:xfrm>
        <a:graphic>
          <a:graphicData uri="http://schemas.openxmlformats.org/drawingml/2006/table">
            <a:tbl>
              <a:tblPr firstRow="1" firstCol="1" bandRow="1" bandCol="1">
                <a:tableStyleId>{5C22544A-7EE6-4342-B048-85BDC9FD1C3A}</a:tableStyleId>
              </a:tblPr>
              <a:tblGrid>
                <a:gridCol w="2011218">
                  <a:extLst>
                    <a:ext uri="{9D8B030D-6E8A-4147-A177-3AD203B41FA5}">
                      <a16:colId xmlns:a16="http://schemas.microsoft.com/office/drawing/2014/main" val="2092352499"/>
                    </a:ext>
                  </a:extLst>
                </a:gridCol>
                <a:gridCol w="2646340">
                  <a:extLst>
                    <a:ext uri="{9D8B030D-6E8A-4147-A177-3AD203B41FA5}">
                      <a16:colId xmlns:a16="http://schemas.microsoft.com/office/drawing/2014/main" val="996555189"/>
                    </a:ext>
                  </a:extLst>
                </a:gridCol>
                <a:gridCol w="2469917">
                  <a:extLst>
                    <a:ext uri="{9D8B030D-6E8A-4147-A177-3AD203B41FA5}">
                      <a16:colId xmlns:a16="http://schemas.microsoft.com/office/drawing/2014/main" val="657921171"/>
                    </a:ext>
                  </a:extLst>
                </a:gridCol>
              </a:tblGrid>
              <a:tr h="205254">
                <a:tc>
                  <a:txBody>
                    <a:bodyPr/>
                    <a:lstStyle/>
                    <a:p>
                      <a:pPr marL="0" marR="0" algn="just">
                        <a:lnSpc>
                          <a:spcPct val="115000"/>
                        </a:lnSpc>
                        <a:spcBef>
                          <a:spcPts val="0"/>
                        </a:spcBef>
                        <a:spcAft>
                          <a:spcPts val="0"/>
                        </a:spcAft>
                      </a:pPr>
                      <a:r>
                        <a:rPr lang="en-US" sz="1100">
                          <a:effectLst/>
                        </a:rPr>
                        <a:t>Application page limit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4743886"/>
                  </a:ext>
                </a:extLst>
              </a:tr>
              <a:tr h="423367">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Mentoring/Collaboration Plan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Should be included within the 12-page limit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effectLst/>
                          <a:latin typeface="Arial" panose="020B0604020202020204" pitchFamily="34" charset="0"/>
                          <a:cs typeface="Arial" panose="020B0604020202020204" pitchFamily="34" charset="0"/>
                        </a:rPr>
                        <a:t>Should be included within the 6-page limit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74526185"/>
                  </a:ext>
                </a:extLst>
              </a:tr>
              <a:tr h="1077707">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Required Support Letters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Letter or e-mail from the mentor and a letter of support from Department chair detailing full time employment as faculty with approval of at least 50% release time.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Letter or e-mail from the collaborator and a letter of support from Department chair detailing full time employment as faculty with approval of at least 25% release time.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75443631"/>
                  </a:ext>
                </a:extLst>
              </a:tr>
              <a:tr h="247443">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IRB and IACUC Applications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Evidence required if applicable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a:effectLst/>
                          <a:latin typeface="Arial" panose="020B0604020202020204" pitchFamily="34" charset="0"/>
                          <a:cs typeface="Arial" panose="020B0604020202020204" pitchFamily="34" charset="0"/>
                        </a:rPr>
                        <a:t>Evidence required if applicable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7330182"/>
                  </a:ext>
                </a:extLst>
              </a:tr>
              <a:tr h="205254">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Number of anticipated awards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tc>
                <a:tc>
                  <a:txBody>
                    <a:bodyPr/>
                    <a:lstStyle/>
                    <a:p>
                      <a:pPr marL="0" marR="0">
                        <a:lnSpc>
                          <a:spcPct val="115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tc>
                <a:extLst>
                  <a:ext uri="{0D108BD9-81ED-4DB2-BD59-A6C34878D82A}">
                    <a16:rowId xmlns:a16="http://schemas.microsoft.com/office/drawing/2014/main" val="3890970760"/>
                  </a:ext>
                </a:extLst>
              </a:tr>
              <a:tr h="205254">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Total Period Funding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$100,000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$50,000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41995279"/>
                  </a:ext>
                </a:extLst>
              </a:tr>
              <a:tr h="205254">
                <a:tc>
                  <a:txBody>
                    <a:bodyPr/>
                    <a:lstStyle/>
                    <a:p>
                      <a:pPr marL="0" marR="0" algn="just">
                        <a:lnSpc>
                          <a:spcPct val="115000"/>
                        </a:lnSpc>
                        <a:spcBef>
                          <a:spcPts val="0"/>
                        </a:spcBef>
                        <a:spcAft>
                          <a:spcPts val="0"/>
                        </a:spcAft>
                      </a:pPr>
                      <a:r>
                        <a:rPr lang="en-US" sz="1100">
                          <a:effectLst/>
                          <a:latin typeface="Arial" panose="020B0604020202020204" pitchFamily="34" charset="0"/>
                          <a:cs typeface="Arial" panose="020B0604020202020204" pitchFamily="34" charset="0"/>
                        </a:rPr>
                        <a:t>Maximum Project period</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just">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1.0 </a:t>
                      </a:r>
                      <a:r>
                        <a:rPr lang="en-US" sz="1100" dirty="0" err="1">
                          <a:effectLst/>
                          <a:latin typeface="Arial" panose="020B0604020202020204" pitchFamily="34" charset="0"/>
                          <a:cs typeface="Arial" panose="020B0604020202020204" pitchFamily="34" charset="0"/>
                        </a:rPr>
                        <a:t>yr</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nSpc>
                          <a:spcPct val="115000"/>
                        </a:lnSpc>
                        <a:spcBef>
                          <a:spcPts val="1000"/>
                        </a:spcBef>
                        <a:spcAft>
                          <a:spcPts val="0"/>
                        </a:spcAft>
                      </a:pPr>
                      <a:r>
                        <a:rPr lang="en-US" sz="1100" dirty="0">
                          <a:effectLst/>
                          <a:latin typeface="Arial" panose="020B0604020202020204" pitchFamily="34" charset="0"/>
                          <a:cs typeface="Arial" panose="020B0604020202020204" pitchFamily="34" charset="0"/>
                        </a:rPr>
                        <a:t>1.0 </a:t>
                      </a:r>
                      <a:r>
                        <a:rPr lang="en-US" sz="1100" dirty="0" err="1">
                          <a:effectLst/>
                          <a:latin typeface="Arial" panose="020B0604020202020204" pitchFamily="34" charset="0"/>
                          <a:cs typeface="Arial" panose="020B0604020202020204" pitchFamily="34" charset="0"/>
                        </a:rPr>
                        <a:t>yr</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925322117"/>
                  </a:ext>
                </a:extLst>
              </a:tr>
            </a:tbl>
          </a:graphicData>
        </a:graphic>
      </p:graphicFrame>
      <p:sp>
        <p:nvSpPr>
          <p:cNvPr id="7" name="Rectangle 123">
            <a:extLst>
              <a:ext uri="{FF2B5EF4-FFF2-40B4-BE49-F238E27FC236}">
                <a16:creationId xmlns:a16="http://schemas.microsoft.com/office/drawing/2014/main" id="{F428B56E-3934-8E44-AEF6-C156F5835001}"/>
              </a:ext>
            </a:extLst>
          </p:cNvPr>
          <p:cNvSpPr>
            <a:spLocks noChangeArrowheads="1"/>
          </p:cNvSpPr>
          <p:nvPr/>
        </p:nvSpPr>
        <p:spPr bwMode="auto">
          <a:xfrm>
            <a:off x="1461593" y="2710445"/>
            <a:ext cx="586570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Full Proposals		 Pilot Proposals</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2" descr="PRINBRE">
            <a:extLst>
              <a:ext uri="{FF2B5EF4-FFF2-40B4-BE49-F238E27FC236}">
                <a16:creationId xmlns:a16="http://schemas.microsoft.com/office/drawing/2014/main" id="{0DE11F72-2A81-B3E5-FCA1-D8E189CE5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250" y="139042"/>
            <a:ext cx="5610394" cy="112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05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804E-0D7E-A64D-BB9C-829C82AB5841}"/>
              </a:ext>
            </a:extLst>
          </p:cNvPr>
          <p:cNvSpPr>
            <a:spLocks noGrp="1"/>
          </p:cNvSpPr>
          <p:nvPr>
            <p:ph type="title"/>
          </p:nvPr>
        </p:nvSpPr>
        <p:spPr>
          <a:solidFill>
            <a:schemeClr val="accent3">
              <a:lumMod val="20000"/>
              <a:lumOff val="80000"/>
            </a:schemeClr>
          </a:solidFill>
          <a:ln>
            <a:solidFill>
              <a:schemeClr val="tx2"/>
            </a:solidFill>
          </a:ln>
        </p:spPr>
        <p:txBody>
          <a:bodyPr>
            <a:normAutofit/>
          </a:bodyPr>
          <a:lstStyle/>
          <a:p>
            <a:r>
              <a:rPr lang="en-US" sz="4000" b="1" dirty="0">
                <a:latin typeface="+mn-lt"/>
                <a:cs typeface="Arial" panose="020B0604020202020204" pitchFamily="34" charset="0"/>
              </a:rPr>
              <a:t>Developmental Plan</a:t>
            </a:r>
          </a:p>
        </p:txBody>
      </p:sp>
      <p:sp>
        <p:nvSpPr>
          <p:cNvPr id="3" name="Content Placeholder 2">
            <a:extLst>
              <a:ext uri="{FF2B5EF4-FFF2-40B4-BE49-F238E27FC236}">
                <a16:creationId xmlns:a16="http://schemas.microsoft.com/office/drawing/2014/main" id="{4D232D28-0FB4-4F42-A43B-EA3415B15E37}"/>
              </a:ext>
            </a:extLst>
          </p:cNvPr>
          <p:cNvSpPr>
            <a:spLocks noGrp="1"/>
          </p:cNvSpPr>
          <p:nvPr>
            <p:ph idx="1"/>
          </p:nvPr>
        </p:nvSpPr>
        <p:spPr>
          <a:xfrm>
            <a:off x="628650" y="1905646"/>
            <a:ext cx="7886700" cy="4601808"/>
          </a:xfrm>
        </p:spPr>
        <p:txBody>
          <a:bodyPr>
            <a:normAutofit fontScale="77500" lnSpcReduction="20000"/>
          </a:bodyPr>
          <a:lstStyle/>
          <a:p>
            <a:pPr marL="0" indent="0">
              <a:buNone/>
            </a:pPr>
            <a:r>
              <a:rPr lang="en-US" sz="3600" b="1" dirty="0">
                <a:cs typeface="Arial" panose="020B0604020202020204" pitchFamily="34" charset="0"/>
              </a:rPr>
              <a:t>Mandatory Training/Developmental Plan</a:t>
            </a:r>
            <a:r>
              <a:rPr lang="en-US" sz="3600" dirty="0">
                <a:cs typeface="Arial" panose="020B0604020202020204" pitchFamily="34" charset="0"/>
              </a:rPr>
              <a:t>: </a:t>
            </a:r>
          </a:p>
          <a:p>
            <a:pPr marL="0" indent="0">
              <a:buNone/>
            </a:pPr>
            <a:endParaRPr lang="en-US" sz="3300" dirty="0">
              <a:cs typeface="Arial" panose="020B0604020202020204" pitchFamily="34" charset="0"/>
            </a:endParaRPr>
          </a:p>
          <a:p>
            <a:r>
              <a:rPr lang="en-US" sz="3300" dirty="0">
                <a:cs typeface="Arial" panose="020B0604020202020204" pitchFamily="34" charset="0"/>
              </a:rPr>
              <a:t>Include a detailed training and Individual Development Plan (IDP). Identify weaknesses and indicate how collaborators and mentors can fill these gaps. Discuss how mentors and collaborators will specifically help the proposed research and your IDP.</a:t>
            </a:r>
          </a:p>
          <a:p>
            <a:r>
              <a:rPr lang="en-US" sz="3300" dirty="0">
                <a:cs typeface="Arial" panose="020B0604020202020204" pitchFamily="34" charset="0"/>
              </a:rPr>
              <a:t>Indicate plans for training, conferences, publications, and grant applications.</a:t>
            </a:r>
          </a:p>
          <a:p>
            <a:r>
              <a:rPr lang="en-US" sz="3300" dirty="0">
                <a:cs typeface="Arial"/>
              </a:rPr>
              <a:t>Explain how you would use this mechanism to leverage independent federal funding.</a:t>
            </a:r>
          </a:p>
          <a:p>
            <a:endParaRPr lang="en-US" sz="3300" dirty="0">
              <a:cs typeface="Arial" panose="020B0604020202020204" pitchFamily="34" charset="0"/>
            </a:endParaRPr>
          </a:p>
          <a:p>
            <a:r>
              <a:rPr lang="en-US" sz="3300" dirty="0">
                <a:cs typeface="Arial" panose="020B0604020202020204" pitchFamily="34" charset="0"/>
              </a:rPr>
              <a:t>The INBRE Leadership and the EAC can help you!</a:t>
            </a:r>
          </a:p>
          <a:p>
            <a:endParaRPr lang="en-US" dirty="0"/>
          </a:p>
        </p:txBody>
      </p:sp>
      <p:pic>
        <p:nvPicPr>
          <p:cNvPr id="4" name="Picture 2" descr="PRINBRE">
            <a:extLst>
              <a:ext uri="{FF2B5EF4-FFF2-40B4-BE49-F238E27FC236}">
                <a16:creationId xmlns:a16="http://schemas.microsoft.com/office/drawing/2014/main" id="{61421F76-3A4D-F4A8-4908-51916931F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379" y="664570"/>
            <a:ext cx="2831829" cy="69420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F07A95E-2108-88F4-D50C-D44AB0CBE30C}"/>
              </a:ext>
            </a:extLst>
          </p:cNvPr>
          <p:cNvPicPr>
            <a:picLocks noChangeAspect="1"/>
          </p:cNvPicPr>
          <p:nvPr/>
        </p:nvPicPr>
        <p:blipFill>
          <a:blip r:embed="rId3"/>
          <a:stretch>
            <a:fillRect/>
          </a:stretch>
        </p:blipFill>
        <p:spPr>
          <a:xfrm rot="16200000">
            <a:off x="4463251" y="2177248"/>
            <a:ext cx="217503" cy="9144000"/>
          </a:xfrm>
          <a:prstGeom prst="rect">
            <a:avLst/>
          </a:prstGeom>
        </p:spPr>
      </p:pic>
    </p:spTree>
    <p:extLst>
      <p:ext uri="{BB962C8B-B14F-4D97-AF65-F5344CB8AC3E}">
        <p14:creationId xmlns:p14="http://schemas.microsoft.com/office/powerpoint/2010/main" val="219699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A533-3078-7441-A790-3441204C57BB}"/>
              </a:ext>
            </a:extLst>
          </p:cNvPr>
          <p:cNvSpPr>
            <a:spLocks noGrp="1"/>
          </p:cNvSpPr>
          <p:nvPr>
            <p:ph type="title"/>
          </p:nvPr>
        </p:nvSpPr>
        <p:spPr>
          <a:xfrm>
            <a:off x="451097" y="250615"/>
            <a:ext cx="8394970" cy="1325563"/>
          </a:xfrm>
          <a:solidFill>
            <a:schemeClr val="accent3">
              <a:lumMod val="20000"/>
              <a:lumOff val="80000"/>
            </a:schemeClr>
          </a:solidFill>
          <a:ln>
            <a:solidFill>
              <a:schemeClr val="tx2"/>
            </a:solidFill>
          </a:ln>
        </p:spPr>
        <p:txBody>
          <a:bodyPr>
            <a:normAutofit/>
          </a:bodyPr>
          <a:lstStyle/>
          <a:p>
            <a:r>
              <a:rPr lang="en-US" sz="3600" b="1" dirty="0">
                <a:latin typeface="Arial" panose="020B0604020202020204" pitchFamily="34" charset="0"/>
                <a:cs typeface="Arial" panose="020B0604020202020204" pitchFamily="34" charset="0"/>
              </a:rPr>
              <a:t>INBRE EAC Expertise</a:t>
            </a:r>
          </a:p>
        </p:txBody>
      </p:sp>
      <p:sp>
        <p:nvSpPr>
          <p:cNvPr id="3" name="Content Placeholder 2">
            <a:extLst>
              <a:ext uri="{FF2B5EF4-FFF2-40B4-BE49-F238E27FC236}">
                <a16:creationId xmlns:a16="http://schemas.microsoft.com/office/drawing/2014/main" id="{CD5FDB34-ECD8-8641-97CA-F510B3D650A4}"/>
              </a:ext>
            </a:extLst>
          </p:cNvPr>
          <p:cNvSpPr>
            <a:spLocks noGrp="1"/>
          </p:cNvSpPr>
          <p:nvPr>
            <p:ph idx="1"/>
          </p:nvPr>
        </p:nvSpPr>
        <p:spPr>
          <a:xfrm>
            <a:off x="451097" y="1764144"/>
            <a:ext cx="8394970" cy="4706668"/>
          </a:xfrm>
          <a:ln>
            <a:solidFill>
              <a:schemeClr val="tx2"/>
            </a:solidFill>
          </a:ln>
        </p:spPr>
        <p:txBody>
          <a:bodyPr>
            <a:normAutofit fontScale="25000" lnSpcReduction="20000"/>
          </a:bodyPr>
          <a:lstStyle/>
          <a:p>
            <a:r>
              <a:rPr lang="en-US" sz="6000" b="1" dirty="0">
                <a:latin typeface="Arial" panose="020B0604020202020204" pitchFamily="34" charset="0"/>
                <a:cs typeface="Arial" panose="020B0604020202020204" pitchFamily="34" charset="0"/>
              </a:rPr>
              <a:t>EAC member </a:t>
            </a:r>
            <a:r>
              <a:rPr lang="en-US" sz="6000" b="1" dirty="0" err="1">
                <a:latin typeface="Arial" panose="020B0604020202020204" pitchFamily="34" charset="0"/>
                <a:cs typeface="Arial" panose="020B0604020202020204" pitchFamily="34" charset="0"/>
              </a:rPr>
              <a:t>Reinharad</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Laubenbenbacher</a:t>
            </a:r>
            <a:r>
              <a:rPr lang="en-US" sz="6000" b="1" dirty="0">
                <a:latin typeface="Arial" panose="020B0604020202020204" pitchFamily="34" charset="0"/>
                <a:cs typeface="Arial" panose="020B0604020202020204" pitchFamily="34" charset="0"/>
              </a:rPr>
              <a:t>, Ph.D., Professor, Jackson Laboratory Cancer Center </a:t>
            </a:r>
          </a:p>
          <a:p>
            <a:pPr marL="685800" lvl="2" indent="0">
              <a:buNone/>
            </a:pPr>
            <a:r>
              <a:rPr lang="en-US" sz="6000" u="sng" dirty="0">
                <a:latin typeface="Arial" panose="020B0604020202020204" pitchFamily="34" charset="0"/>
                <a:cs typeface="Arial" panose="020B0604020202020204" pitchFamily="34" charset="0"/>
                <a:hlinkClick r:id="rId2"/>
              </a:rPr>
              <a:t>https://www.jax.org/research-and-faculty/faculty/reinhard-laubenbacher</a:t>
            </a:r>
            <a:r>
              <a:rPr lang="en-US" sz="6000" u="sng"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rPr>
              <a:t>	</a:t>
            </a:r>
          </a:p>
          <a:p>
            <a:pPr marL="0" indent="0">
              <a:buNone/>
            </a:pPr>
            <a:r>
              <a:rPr lang="en-US" sz="6000" dirty="0">
                <a:latin typeface="Arial" panose="020B0604020202020204" pitchFamily="34" charset="0"/>
                <a:cs typeface="Arial" panose="020B0604020202020204" pitchFamily="34" charset="0"/>
              </a:rPr>
              <a:t>	Bioinformatics</a:t>
            </a:r>
          </a:p>
          <a:p>
            <a:pPr marL="0" indent="0">
              <a:buNone/>
            </a:pPr>
            <a:endParaRPr lang="en-US" sz="6000" dirty="0">
              <a:latin typeface="Arial" panose="020B0604020202020204" pitchFamily="34" charset="0"/>
              <a:cs typeface="Arial" panose="020B0604020202020204" pitchFamily="34" charset="0"/>
            </a:endParaRPr>
          </a:p>
          <a:p>
            <a:r>
              <a:rPr lang="en-US" sz="6000" b="1" dirty="0">
                <a:latin typeface="Arial" panose="020B0604020202020204" pitchFamily="34" charset="0"/>
                <a:cs typeface="Arial" panose="020B0604020202020204" pitchFamily="34" charset="0"/>
              </a:rPr>
              <a:t>EAC Member Dr. James Brown, Director, Computational Biology &amp; GlaxoSmithKline Senior Fellow</a:t>
            </a:r>
          </a:p>
          <a:p>
            <a:pPr marL="342900" lvl="1" indent="0">
              <a:buNone/>
            </a:pPr>
            <a:r>
              <a:rPr lang="en-US" sz="6000" dirty="0">
                <a:latin typeface="Arial" panose="020B0604020202020204" pitchFamily="34" charset="0"/>
                <a:cs typeface="Arial" panose="020B0604020202020204" pitchFamily="34" charset="0"/>
              </a:rPr>
              <a:t>       </a:t>
            </a:r>
            <a:r>
              <a:rPr lang="en-US" sz="6000" u="sng" dirty="0">
                <a:latin typeface="Arial" panose="020B0604020202020204" pitchFamily="34" charset="0"/>
                <a:cs typeface="Arial" panose="020B0604020202020204" pitchFamily="34" charset="0"/>
                <a:hlinkClick r:id="rId3"/>
              </a:rPr>
              <a:t>https://www.linkedin.com/in/james-brown-1b652a6/</a:t>
            </a:r>
            <a:endParaRPr lang="en-US" sz="6000" dirty="0">
              <a:latin typeface="Arial" panose="020B0604020202020204" pitchFamily="34" charset="0"/>
              <a:cs typeface="Arial" panose="020B0604020202020204" pitchFamily="34" charset="0"/>
            </a:endParaRPr>
          </a:p>
          <a:p>
            <a:pPr marL="0" indent="0">
              <a:buNone/>
            </a:pPr>
            <a:r>
              <a:rPr lang="en-US" sz="6000" dirty="0">
                <a:latin typeface="Arial" panose="020B0604020202020204" pitchFamily="34" charset="0"/>
                <a:cs typeface="Arial" panose="020B0604020202020204" pitchFamily="34" charset="0"/>
              </a:rPr>
              <a:t>	Drug development, Bioinformatics, and computational biology </a:t>
            </a:r>
          </a:p>
          <a:p>
            <a:pPr marL="0" indent="0">
              <a:buNone/>
            </a:pPr>
            <a:endParaRPr lang="en-US" sz="6000" dirty="0">
              <a:latin typeface="Arial" panose="020B0604020202020204" pitchFamily="34" charset="0"/>
              <a:cs typeface="Arial" panose="020B0604020202020204" pitchFamily="34" charset="0"/>
            </a:endParaRPr>
          </a:p>
          <a:p>
            <a:r>
              <a:rPr lang="en-US" sz="6000" b="1" dirty="0">
                <a:latin typeface="Arial" panose="020B0604020202020204" pitchFamily="34" charset="0"/>
                <a:cs typeface="Arial" panose="020B0604020202020204" pitchFamily="34" charset="0"/>
              </a:rPr>
              <a:t>EAC Member Dr. Sanjay Malhotra, Professor, Ohio Health Sciences University</a:t>
            </a:r>
          </a:p>
          <a:p>
            <a:pPr marL="685800" lvl="2" indent="0">
              <a:buNone/>
            </a:pPr>
            <a:r>
              <a:rPr lang="en-US" sz="6000" dirty="0">
                <a:latin typeface="Arial" panose="020B0604020202020204" pitchFamily="34" charset="0"/>
                <a:cs typeface="Arial" panose="020B0604020202020204" pitchFamily="34" charset="0"/>
                <a:hlinkClick r:id="rId4"/>
              </a:rPr>
              <a:t>https://www.ohsu.edu/school-of-medicine/malhotra-lab/people</a:t>
            </a:r>
            <a:endParaRPr lang="en-US" sz="6000" dirty="0">
              <a:latin typeface="Arial" panose="020B0604020202020204" pitchFamily="34" charset="0"/>
              <a:cs typeface="Arial" panose="020B0604020202020204" pitchFamily="34" charset="0"/>
            </a:endParaRPr>
          </a:p>
          <a:p>
            <a:pPr marL="0" indent="0">
              <a:buNone/>
            </a:pPr>
            <a:r>
              <a:rPr lang="en-US" sz="6000" dirty="0">
                <a:latin typeface="Arial" panose="020B0604020202020204" pitchFamily="34" charset="0"/>
                <a:cs typeface="Arial" panose="020B0604020202020204" pitchFamily="34" charset="0"/>
              </a:rPr>
              <a:t>              Experimental therapeutics for cancer</a:t>
            </a:r>
          </a:p>
          <a:p>
            <a:pPr marL="0" indent="0">
              <a:buNone/>
            </a:pPr>
            <a:r>
              <a:rPr lang="en-US" sz="6000" dirty="0">
                <a:latin typeface="Arial" panose="020B0604020202020204" pitchFamily="34" charset="0"/>
                <a:cs typeface="Arial" panose="020B0604020202020204" pitchFamily="34" charset="0"/>
              </a:rPr>
              <a:t> </a:t>
            </a:r>
            <a:endParaRPr lang="en-US" sz="6000" b="1" dirty="0">
              <a:latin typeface="Arial" panose="020B0604020202020204" pitchFamily="34" charset="0"/>
              <a:cs typeface="Arial" panose="020B0604020202020204" pitchFamily="34" charset="0"/>
            </a:endParaRPr>
          </a:p>
          <a:p>
            <a:r>
              <a:rPr lang="en-US" sz="6000" b="1" dirty="0">
                <a:latin typeface="Arial" panose="020B0604020202020204" pitchFamily="34" charset="0"/>
                <a:cs typeface="Arial" panose="020B0604020202020204" pitchFamily="34" charset="0"/>
              </a:rPr>
              <a:t>EAC Member Dr. Stephen Cutler, Dean, College of Pharmacy, University of South Carolina</a:t>
            </a:r>
          </a:p>
          <a:p>
            <a:pPr marL="742950" lvl="2" indent="0">
              <a:buNone/>
            </a:pPr>
            <a:r>
              <a:rPr lang="en-US" sz="6000" u="sng" dirty="0">
                <a:latin typeface="Arial" panose="020B0604020202020204" pitchFamily="34" charset="0"/>
                <a:cs typeface="Arial" panose="020B0604020202020204" pitchFamily="34" charset="0"/>
                <a:hlinkClick r:id="rId5"/>
              </a:rPr>
              <a:t>https://www.sc.edu/study/colleges_schools/pharmacy/faculty-staff/cutler_stephen.php</a:t>
            </a:r>
            <a:endParaRPr lang="en-US" sz="6000" dirty="0">
              <a:latin typeface="Arial" panose="020B0604020202020204" pitchFamily="34" charset="0"/>
              <a:cs typeface="Arial" panose="020B0604020202020204" pitchFamily="34" charset="0"/>
            </a:endParaRPr>
          </a:p>
          <a:p>
            <a:pPr marL="742950" lvl="2" indent="0">
              <a:buNone/>
            </a:pPr>
            <a:r>
              <a:rPr lang="en-US" sz="6000" dirty="0">
                <a:latin typeface="Arial" panose="020B0604020202020204" pitchFamily="34" charset="0"/>
                <a:cs typeface="Arial" panose="020B0604020202020204" pitchFamily="34" charset="0"/>
              </a:rPr>
              <a:t>Natural products chemistry</a:t>
            </a:r>
          </a:p>
          <a:p>
            <a:pPr marL="400050" lvl="1" indent="0">
              <a:buNone/>
            </a:pPr>
            <a:endParaRPr lang="en-US" sz="6000" dirty="0">
              <a:latin typeface="Arial" panose="020B0604020202020204" pitchFamily="34" charset="0"/>
              <a:cs typeface="Arial" panose="020B0604020202020204" pitchFamily="34" charset="0"/>
            </a:endParaRPr>
          </a:p>
          <a:p>
            <a:pPr marL="347472" lvl="1" indent="-347472">
              <a:buFont typeface="Arial" panose="020B0604020202020204" pitchFamily="34" charset="0"/>
              <a:buChar char="•"/>
            </a:pPr>
            <a:r>
              <a:rPr lang="en-US" sz="6000" b="1" dirty="0">
                <a:latin typeface="Arial" panose="020B0604020202020204" pitchFamily="34" charset="0"/>
                <a:cs typeface="Arial" panose="020B0604020202020204" pitchFamily="34" charset="0"/>
              </a:rPr>
              <a:t>EAC Member Dr. Verónica Martinez-Cedeño, Professor, University of California, Davis.</a:t>
            </a:r>
          </a:p>
          <a:p>
            <a:pPr marL="0" lvl="1" indent="0">
              <a:buNone/>
            </a:pPr>
            <a:r>
              <a:rPr lang="en-US" sz="6000" dirty="0">
                <a:latin typeface="Arial" panose="020B0604020202020204" pitchFamily="34" charset="0"/>
                <a:cs typeface="Arial" panose="020B0604020202020204" pitchFamily="34" charset="0"/>
              </a:rPr>
              <a:t>	</a:t>
            </a:r>
            <a:r>
              <a:rPr lang="en-US" sz="6000" dirty="0">
                <a:latin typeface="Arial" panose="020B0604020202020204" pitchFamily="34" charset="0"/>
                <a:cs typeface="Arial" panose="020B0604020202020204" pitchFamily="34" charset="0"/>
                <a:hlinkClick r:id="rId6"/>
              </a:rPr>
              <a:t>https://biology.ucdavis.edu/people/veronica-martinez-cerdeno</a:t>
            </a:r>
            <a:endParaRPr lang="en-US" sz="6000" dirty="0">
              <a:latin typeface="Arial" panose="020B0604020202020204" pitchFamily="34" charset="0"/>
              <a:cs typeface="Arial" panose="020B0604020202020204" pitchFamily="34" charset="0"/>
            </a:endParaRPr>
          </a:p>
          <a:p>
            <a:pPr marL="0" lvl="1" indent="0">
              <a:buNone/>
            </a:pPr>
            <a:r>
              <a:rPr lang="en-US" sz="6000" dirty="0">
                <a:latin typeface="Arial" panose="020B0604020202020204" pitchFamily="34" charset="0"/>
                <a:cs typeface="Arial" panose="020B0604020202020204" pitchFamily="34" charset="0"/>
              </a:rPr>
              <a:t>	Expertise in neuroscience, neurodegenerative diseases, autism</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2" descr="PRINBRE">
            <a:extLst>
              <a:ext uri="{FF2B5EF4-FFF2-40B4-BE49-F238E27FC236}">
                <a16:creationId xmlns:a16="http://schemas.microsoft.com/office/drawing/2014/main" id="{479EC227-E896-A73F-1F97-574D32596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8241" y="566293"/>
            <a:ext cx="2636668" cy="69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40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10">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874986" y="679927"/>
            <a:ext cx="3798352" cy="2270664"/>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kern="1200">
                <a:solidFill>
                  <a:schemeClr val="tx1"/>
                </a:solidFill>
                <a:latin typeface="+mj-lt"/>
                <a:ea typeface="ＭＳ Ｐゴシック" pitchFamily="-96" charset="-128"/>
                <a:cs typeface="ＭＳ Ｐゴシック" pitchFamily="-96" charset="-128"/>
              </a:defRPr>
            </a:lvl1pPr>
            <a:lvl2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2pPr>
            <a:lvl3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3pPr>
            <a:lvl4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4pPr>
            <a:lvl5pPr algn="ctr" rtl="0" eaLnBrk="0" fontAlgn="base" hangingPunct="0">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5pPr>
            <a:lvl6pPr marL="4572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6pPr>
            <a:lvl7pPr marL="9144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7pPr>
            <a:lvl8pPr marL="13716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8pPr>
            <a:lvl9pPr marL="1828800" algn="ctr" rtl="0" fontAlgn="base">
              <a:spcBef>
                <a:spcPct val="0"/>
              </a:spcBef>
              <a:spcAft>
                <a:spcPct val="0"/>
              </a:spcAft>
              <a:defRPr sz="4400">
                <a:solidFill>
                  <a:schemeClr val="tx1"/>
                </a:solidFill>
                <a:latin typeface="Calibri" pitchFamily="-96" charset="0"/>
                <a:ea typeface="ＭＳ Ｐゴシック" pitchFamily="-96" charset="-128"/>
                <a:cs typeface="ＭＳ Ｐゴシック" pitchFamily="-96" charset="-128"/>
              </a:defRPr>
            </a:lvl9pPr>
          </a:lstStyle>
          <a:p>
            <a:pPr eaLnBrk="1" hangingPunct="1">
              <a:lnSpc>
                <a:spcPct val="90000"/>
              </a:lnSpc>
              <a:spcAft>
                <a:spcPts val="600"/>
              </a:spcAft>
            </a:pPr>
            <a:r>
              <a:rPr lang="en-US" sz="4800" b="1" kern="1200" dirty="0">
                <a:solidFill>
                  <a:schemeClr val="tx1"/>
                </a:solidFill>
                <a:latin typeface="Arial" panose="020B0604020202020204" pitchFamily="34" charset="0"/>
                <a:ea typeface="+mj-ea"/>
                <a:cs typeface="Arial" panose="020B0604020202020204" pitchFamily="34" charset="0"/>
              </a:rPr>
              <a:t>Background</a:t>
            </a:r>
          </a:p>
        </p:txBody>
      </p:sp>
      <p:sp>
        <p:nvSpPr>
          <p:cNvPr id="15" name="Rectangle 14">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8"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Imagen 2">
            <a:extLst>
              <a:ext uri="{FF2B5EF4-FFF2-40B4-BE49-F238E27FC236}">
                <a16:creationId xmlns:a16="http://schemas.microsoft.com/office/drawing/2014/main" id="{403DC637-CC8F-3233-8D41-DBCBCCC64DD2}"/>
              </a:ext>
            </a:extLst>
          </p:cNvPr>
          <p:cNvPicPr>
            <a:picLocks noChangeAspect="1"/>
          </p:cNvPicPr>
          <p:nvPr/>
        </p:nvPicPr>
        <p:blipFill>
          <a:blip r:embed="rId3"/>
          <a:stretch>
            <a:fillRect/>
          </a:stretch>
        </p:blipFill>
        <p:spPr>
          <a:xfrm>
            <a:off x="4949071" y="914136"/>
            <a:ext cx="4197954" cy="1669265"/>
          </a:xfrm>
          <a:prstGeom prst="rect">
            <a:avLst/>
          </a:prstGeom>
        </p:spPr>
      </p:pic>
      <p:sp>
        <p:nvSpPr>
          <p:cNvPr id="39" name="Rectangle 38">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719092" y="3540334"/>
            <a:ext cx="7918442" cy="3026004"/>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Font typeface="Arial" pitchFamily="84" charset="0"/>
              <a:buChar char="•"/>
              <a:defRPr sz="3200" kern="1200">
                <a:solidFill>
                  <a:schemeClr val="tx1"/>
                </a:solidFill>
                <a:latin typeface="+mn-lt"/>
                <a:ea typeface="ＭＳ Ｐゴシック" pitchFamily="-96" charset="-128"/>
                <a:cs typeface="ＭＳ Ｐゴシック" pitchFamily="-96" charset="-128"/>
              </a:defRPr>
            </a:lvl1pPr>
            <a:lvl2pPr marL="742950" indent="-285750" algn="l"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96" charset="-128"/>
                <a:cs typeface="+mn-cs"/>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mn-lt"/>
                <a:ea typeface="ＭＳ Ｐゴシック" pitchFamily="-96" charset="-128"/>
                <a:cs typeface="+mn-cs"/>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96"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eaLnBrk="1" hangingPunct="1">
              <a:lnSpc>
                <a:spcPct val="90000"/>
              </a:lnSpc>
              <a:buFont typeface="Arial" panose="020B0604020202020204" pitchFamily="34" charset="0"/>
              <a:buChar char="•"/>
            </a:pPr>
            <a:r>
              <a:rPr lang="en-US" sz="2800" dirty="0">
                <a:latin typeface="Arial" panose="020B0604020202020204" pitchFamily="34" charset="0"/>
                <a:ea typeface="+mn-ea"/>
                <a:cs typeface="Arial" panose="020B0604020202020204" pitchFamily="34" charset="0"/>
              </a:rPr>
              <a:t>INBRE has been active in Puerto Rico since </a:t>
            </a:r>
            <a:r>
              <a:rPr lang="en-US" sz="2800" b="1" dirty="0">
                <a:latin typeface="Arial" panose="020B0604020202020204" pitchFamily="34" charset="0"/>
                <a:ea typeface="+mn-ea"/>
                <a:cs typeface="Arial" panose="020B0604020202020204" pitchFamily="34" charset="0"/>
              </a:rPr>
              <a:t>2001.</a:t>
            </a:r>
            <a:r>
              <a:rPr lang="en-US" sz="2800" dirty="0">
                <a:latin typeface="Arial" panose="020B0604020202020204" pitchFamily="34" charset="0"/>
                <a:ea typeface="+mn-ea"/>
                <a:cs typeface="Arial" panose="020B0604020202020204" pitchFamily="34" charset="0"/>
              </a:rPr>
              <a:t>  </a:t>
            </a:r>
          </a:p>
          <a:p>
            <a:pPr indent="-228600" eaLnBrk="1" hangingPunct="1">
              <a:lnSpc>
                <a:spcPct val="90000"/>
              </a:lnSpc>
              <a:buFont typeface="Arial" panose="020B0604020202020204" pitchFamily="34" charset="0"/>
              <a:buChar char="•"/>
            </a:pPr>
            <a:r>
              <a:rPr lang="en-US" sz="2800" dirty="0">
                <a:latin typeface="Arial" panose="020B0604020202020204" pitchFamily="34" charset="0"/>
                <a:ea typeface="+mn-ea"/>
                <a:cs typeface="Arial" panose="020B0604020202020204" pitchFamily="34" charset="0"/>
              </a:rPr>
              <a:t>Currently in </a:t>
            </a:r>
            <a:r>
              <a:rPr lang="en-US" sz="2800" b="1" dirty="0">
                <a:latin typeface="Arial" panose="020B0604020202020204" pitchFamily="34" charset="0"/>
                <a:ea typeface="+mn-ea"/>
                <a:cs typeface="Arial" panose="020B0604020202020204" pitchFamily="34" charset="0"/>
              </a:rPr>
              <a:t>Year 4 </a:t>
            </a:r>
            <a:r>
              <a:rPr lang="en-US" sz="2800" dirty="0">
                <a:latin typeface="Arial" panose="020B0604020202020204" pitchFamily="34" charset="0"/>
                <a:ea typeface="+mn-ea"/>
                <a:cs typeface="Arial" panose="020B0604020202020204" pitchFamily="34" charset="0"/>
              </a:rPr>
              <a:t> of a new cycle (July 15, 2021 to June 30, 2026.</a:t>
            </a:r>
          </a:p>
          <a:p>
            <a:pPr marL="0" indent="-228600" eaLnBrk="1" hangingPunct="1">
              <a:lnSpc>
                <a:spcPct val="90000"/>
              </a:lnSpc>
              <a:buFont typeface="Arial" panose="020B0604020202020204" pitchFamily="34" charset="0"/>
              <a:buChar char="•"/>
            </a:pPr>
            <a:endParaRPr lang="en-US" sz="1800" dirty="0">
              <a:ea typeface="+mn-ea"/>
              <a:cs typeface="+mn-cs"/>
            </a:endParaRPr>
          </a:p>
        </p:txBody>
      </p:sp>
    </p:spTree>
    <p:extLst>
      <p:ext uri="{BB962C8B-B14F-4D97-AF65-F5344CB8AC3E}">
        <p14:creationId xmlns:p14="http://schemas.microsoft.com/office/powerpoint/2010/main" val="2460882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6A3C-96C8-F74D-BF2C-1EC3178F2BD8}"/>
              </a:ext>
            </a:extLst>
          </p:cNvPr>
          <p:cNvSpPr>
            <a:spLocks noGrp="1"/>
          </p:cNvSpPr>
          <p:nvPr>
            <p:ph type="title"/>
          </p:nvPr>
        </p:nvSpPr>
        <p:spPr>
          <a:xfrm>
            <a:off x="457200" y="331970"/>
            <a:ext cx="8229600" cy="1143000"/>
          </a:xfrm>
          <a:solidFill>
            <a:schemeClr val="accent3">
              <a:lumMod val="20000"/>
              <a:lumOff val="80000"/>
            </a:schemeClr>
          </a:solidFill>
          <a:ln>
            <a:solidFill>
              <a:schemeClr val="tx2"/>
            </a:solidFill>
          </a:ln>
        </p:spPr>
        <p:txBody>
          <a:bodyPr>
            <a:normAutofit/>
          </a:bodyPr>
          <a:lstStyle/>
          <a:p>
            <a:r>
              <a:rPr lang="en-US" sz="3400" b="1" dirty="0">
                <a:latin typeface="Arial" panose="020B0604020202020204" pitchFamily="34" charset="0"/>
                <a:cs typeface="Arial" panose="020B0604020202020204" pitchFamily="34" charset="0"/>
              </a:rPr>
              <a:t>INBRE Cores</a:t>
            </a:r>
            <a:br>
              <a:rPr lang="en-US" sz="3400" b="1" dirty="0">
                <a:latin typeface="Arial" panose="020B0604020202020204" pitchFamily="34" charset="0"/>
                <a:cs typeface="Arial" panose="020B0604020202020204" pitchFamily="34" charset="0"/>
              </a:rPr>
            </a:br>
            <a:r>
              <a:rPr lang="en-US" sz="3400" b="1" dirty="0">
                <a:latin typeface="Arial" panose="020B0604020202020204" pitchFamily="34" charset="0"/>
                <a:cs typeface="Arial" panose="020B0604020202020204" pitchFamily="34" charset="0"/>
              </a:rPr>
              <a:t>http://</a:t>
            </a:r>
            <a:r>
              <a:rPr lang="en-US" sz="3400" b="1" dirty="0" err="1">
                <a:latin typeface="Arial" panose="020B0604020202020204" pitchFamily="34" charset="0"/>
                <a:cs typeface="Arial" panose="020B0604020202020204" pitchFamily="34" charset="0"/>
              </a:rPr>
              <a:t>inbre.hpcf.upr.edu</a:t>
            </a:r>
            <a:r>
              <a:rPr lang="en-US" sz="3400" b="1"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D408EFA8-85A3-F44E-AA68-208C97FDE6CC}"/>
              </a:ext>
            </a:extLst>
          </p:cNvPr>
          <p:cNvSpPr>
            <a:spLocks noGrp="1"/>
          </p:cNvSpPr>
          <p:nvPr>
            <p:ph idx="1"/>
          </p:nvPr>
        </p:nvSpPr>
        <p:spPr>
          <a:xfrm>
            <a:off x="457200" y="1789438"/>
            <a:ext cx="8229600" cy="4736592"/>
          </a:xfrm>
        </p:spPr>
        <p:txBody>
          <a:bodyPr>
            <a:normAutofit fontScale="77500" lnSpcReduction="20000"/>
          </a:bodyPr>
          <a:lstStyle/>
          <a:p>
            <a:r>
              <a:rPr lang="en-US" sz="1900" b="1" dirty="0">
                <a:latin typeface="Arial" panose="020B0604020202020204" pitchFamily="34" charset="0"/>
                <a:cs typeface="Arial" panose="020B0604020202020204" pitchFamily="34" charset="0"/>
              </a:rPr>
              <a:t>Bioinformatics Resources Core (</a:t>
            </a:r>
            <a:r>
              <a:rPr lang="en-US" sz="1900" b="1" dirty="0" err="1">
                <a:latin typeface="Arial" panose="020B0604020202020204" pitchFamily="34" charset="0"/>
                <a:cs typeface="Arial" panose="020B0604020202020204" pitchFamily="34" charset="0"/>
              </a:rPr>
              <a:t>BiRC</a:t>
            </a:r>
            <a:r>
              <a:rPr lang="en-US" sz="1900" b="1"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Director, Dr. Humberto Ortiz: For assistance with bioinformatics and statistical design visit http://</a:t>
            </a:r>
            <a:r>
              <a:rPr lang="en-US" sz="1900" dirty="0" err="1">
                <a:latin typeface="Arial" panose="020B0604020202020204" pitchFamily="34" charset="0"/>
                <a:cs typeface="Arial" panose="020B0604020202020204" pitchFamily="34" charset="0"/>
              </a:rPr>
              <a:t>inbre.hpcf.upr.edu</a:t>
            </a:r>
            <a:r>
              <a:rPr lang="en-US" sz="1900" dirty="0">
                <a:latin typeface="Arial" panose="020B0604020202020204" pitchFamily="34" charset="0"/>
                <a:cs typeface="Arial" panose="020B0604020202020204" pitchFamily="34" charset="0"/>
              </a:rPr>
              <a:t>/bioinformatics-resource-core/</a:t>
            </a:r>
          </a:p>
          <a:p>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Centralized Research Instrumentation (CRI):</a:t>
            </a:r>
            <a:r>
              <a:rPr lang="en-US"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hlinkClick r:id="rId2"/>
              </a:rPr>
              <a:t>http://inbre.hpcf.upr.edu/centralized-research-instrumentation/</a:t>
            </a:r>
            <a:r>
              <a:rPr lang="en-US" sz="1900" dirty="0">
                <a:latin typeface="Arial" panose="020B0604020202020204" pitchFamily="34" charset="0"/>
                <a:cs typeface="Arial" panose="020B0604020202020204" pitchFamily="34" charset="0"/>
              </a:rPr>
              <a:t>) Director: Beatriz </a:t>
            </a:r>
            <a:r>
              <a:rPr lang="en-US" sz="1900" dirty="0" err="1">
                <a:latin typeface="Arial" panose="020B0604020202020204" pitchFamily="34" charset="0"/>
                <a:cs typeface="Arial" panose="020B0604020202020204" pitchFamily="34" charset="0"/>
              </a:rPr>
              <a:t>Zayaz</a:t>
            </a:r>
            <a:r>
              <a:rPr lang="en-US" sz="1900" dirty="0">
                <a:latin typeface="Arial" panose="020B0604020202020204" pitchFamily="34" charset="0"/>
                <a:cs typeface="Arial" panose="020B0604020202020204" pitchFamily="34" charset="0"/>
              </a:rPr>
              <a:t>, Ph.D.</a:t>
            </a:r>
          </a:p>
          <a:p>
            <a:pPr marL="0" indent="0">
              <a:buNone/>
            </a:pP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Genomics</a:t>
            </a:r>
            <a:r>
              <a:rPr lang="en-US" sz="1900" dirty="0">
                <a:latin typeface="Arial" panose="020B0604020202020204" pitchFamily="34" charset="0"/>
                <a:cs typeface="Arial" panose="020B0604020202020204" pitchFamily="34" charset="0"/>
              </a:rPr>
              <a:t>: Dra. Carmen </a:t>
            </a:r>
            <a:r>
              <a:rPr lang="en-US" sz="1900" dirty="0" err="1">
                <a:latin typeface="Arial" panose="020B0604020202020204" pitchFamily="34" charset="0"/>
                <a:cs typeface="Arial" panose="020B0604020202020204" pitchFamily="34" charset="0"/>
              </a:rPr>
              <a:t>Cadilla</a:t>
            </a:r>
            <a:r>
              <a:rPr lang="en-US" sz="1900" dirty="0">
                <a:latin typeface="Arial" panose="020B0604020202020204" pitchFamily="34" charset="0"/>
                <a:cs typeface="Arial" panose="020B0604020202020204" pitchFamily="34" charset="0"/>
              </a:rPr>
              <a:t>; </a:t>
            </a:r>
            <a:r>
              <a:rPr lang="en-US" sz="1900" b="1" dirty="0">
                <a:latin typeface="Arial" panose="020B0604020202020204" pitchFamily="34" charset="0"/>
                <a:cs typeface="Arial" panose="020B0604020202020204" pitchFamily="34" charset="0"/>
              </a:rPr>
              <a:t>Sequencing and Genotyping</a:t>
            </a:r>
            <a:r>
              <a:rPr lang="en-US" sz="1900" dirty="0">
                <a:latin typeface="Arial" panose="020B0604020202020204" pitchFamily="34" charset="0"/>
                <a:cs typeface="Arial" panose="020B0604020202020204" pitchFamily="34" charset="0"/>
              </a:rPr>
              <a:t>: Dr. Ricardo Pappas; </a:t>
            </a:r>
            <a:r>
              <a:rPr lang="en-US" sz="1900" b="1" dirty="0">
                <a:latin typeface="Arial" panose="020B0604020202020204" pitchFamily="34" charset="0"/>
                <a:cs typeface="Arial" panose="020B0604020202020204" pitchFamily="34" charset="0"/>
              </a:rPr>
              <a:t>Proteomics</a:t>
            </a:r>
            <a:r>
              <a:rPr lang="en-US" sz="1900" dirty="0">
                <a:latin typeface="Arial" panose="020B0604020202020204" pitchFamily="34" charset="0"/>
                <a:cs typeface="Arial" panose="020B0604020202020204" pitchFamily="34" charset="0"/>
              </a:rPr>
              <a:t>, Dra. </a:t>
            </a:r>
            <a:r>
              <a:rPr lang="en-US" sz="1900" dirty="0" err="1">
                <a:latin typeface="Arial" panose="020B0604020202020204" pitchFamily="34" charset="0"/>
                <a:cs typeface="Arial" panose="020B0604020202020204" pitchFamily="34" charset="0"/>
              </a:rPr>
              <a:t>Loyda</a:t>
            </a:r>
            <a:r>
              <a:rPr lang="en-US" sz="1900" dirty="0">
                <a:latin typeface="Arial" panose="020B0604020202020204" pitchFamily="34" charset="0"/>
                <a:cs typeface="Arial" panose="020B0604020202020204" pitchFamily="34" charset="0"/>
              </a:rPr>
              <a:t> Melendez; </a:t>
            </a:r>
            <a:r>
              <a:rPr lang="en-US" sz="1900" b="1" dirty="0">
                <a:latin typeface="Arial" panose="020B0604020202020204" pitchFamily="34" charset="0"/>
                <a:cs typeface="Arial" panose="020B0604020202020204" pitchFamily="34" charset="0"/>
              </a:rPr>
              <a:t>Metabolomics</a:t>
            </a:r>
            <a:r>
              <a:rPr lang="en-US" sz="1900" dirty="0">
                <a:latin typeface="Arial" panose="020B0604020202020204" pitchFamily="34" charset="0"/>
                <a:cs typeface="Arial" panose="020B0604020202020204" pitchFamily="34" charset="0"/>
              </a:rPr>
              <a:t>, Dra. Natalya </a:t>
            </a:r>
            <a:r>
              <a:rPr lang="en-US" sz="1900" dirty="0" err="1">
                <a:latin typeface="Arial" panose="020B0604020202020204" pitchFamily="34" charset="0"/>
                <a:cs typeface="Arial" panose="020B0604020202020204" pitchFamily="34" charset="0"/>
              </a:rPr>
              <a:t>Chorna</a:t>
            </a:r>
            <a:r>
              <a:rPr lang="en-US" sz="1900" dirty="0">
                <a:latin typeface="Arial" panose="020B0604020202020204" pitchFamily="34" charset="0"/>
                <a:cs typeface="Arial" panose="020B0604020202020204" pitchFamily="34" charset="0"/>
              </a:rPr>
              <a:t>, and </a:t>
            </a:r>
            <a:r>
              <a:rPr lang="en-US" sz="1900" b="1" dirty="0">
                <a:latin typeface="Arial" panose="020B0604020202020204" pitchFamily="34" charset="0"/>
                <a:cs typeface="Arial" panose="020B0604020202020204" pitchFamily="34" charset="0"/>
              </a:rPr>
              <a:t>Chem Tox</a:t>
            </a:r>
            <a:r>
              <a:rPr lang="en-US" sz="1900" dirty="0">
                <a:latin typeface="Arial" panose="020B0604020202020204" pitchFamily="34" charset="0"/>
                <a:cs typeface="Arial" panose="020B0604020202020204" pitchFamily="34" charset="0"/>
              </a:rPr>
              <a:t>, Dra. Beatriz Zayas</a:t>
            </a:r>
          </a:p>
          <a:p>
            <a:pPr marL="0" indent="0">
              <a:buNone/>
            </a:pPr>
            <a:r>
              <a:rPr lang="en-US" sz="1900" b="1" i="1" dirty="0">
                <a:latin typeface="Arial" panose="020B0604020202020204" pitchFamily="34" charset="0"/>
                <a:cs typeface="Arial" panose="020B0604020202020204" pitchFamily="34" charset="0"/>
              </a:rPr>
              <a:t>   Small Grants Program gives </a:t>
            </a:r>
            <a:r>
              <a:rPr lang="en-US" sz="1900" b="1" i="1" dirty="0" err="1">
                <a:latin typeface="Arial" panose="020B0604020202020204" pitchFamily="34" charset="0"/>
                <a:cs typeface="Arial" panose="020B0604020202020204" pitchFamily="34" charset="0"/>
              </a:rPr>
              <a:t>upto</a:t>
            </a:r>
            <a:r>
              <a:rPr lang="en-US" sz="1900" b="1" i="1" dirty="0">
                <a:latin typeface="Arial" panose="020B0604020202020204" pitchFamily="34" charset="0"/>
                <a:cs typeface="Arial" panose="020B0604020202020204" pitchFamily="34" charset="0"/>
              </a:rPr>
              <a:t> $10,000 to use INBRE core services!</a:t>
            </a:r>
          </a:p>
          <a:p>
            <a:pPr marL="0" indent="0">
              <a:buNone/>
            </a:pPr>
            <a:endParaRPr lang="en-US" sz="1900" b="1" i="1"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Science and Technology Competency Enhancement Core (STCE): </a:t>
            </a:r>
            <a:r>
              <a:rPr lang="en-US" sz="1900" dirty="0">
                <a:latin typeface="Arial" panose="020B0604020202020204" pitchFamily="34" charset="0"/>
                <a:cs typeface="Arial" panose="020B0604020202020204" pitchFamily="34" charset="0"/>
              </a:rPr>
              <a:t>Director, Dr. José Rodríguez-</a:t>
            </a:r>
            <a:r>
              <a:rPr lang="en-US" sz="1900" dirty="0" err="1">
                <a:latin typeface="Arial" panose="020B0604020202020204" pitchFamily="34" charset="0"/>
                <a:cs typeface="Arial" panose="020B0604020202020204" pitchFamily="34" charset="0"/>
              </a:rPr>
              <a:t>Orengo</a:t>
            </a:r>
            <a:r>
              <a:rPr lang="en-US" sz="1900" dirty="0">
                <a:latin typeface="Arial" panose="020B0604020202020204" pitchFamily="34" charset="0"/>
                <a:cs typeface="Arial" panose="020B0604020202020204" pitchFamily="34" charset="0"/>
              </a:rPr>
              <a:t>. Student stipends and student and faculty summer internships. </a:t>
            </a:r>
            <a:r>
              <a:rPr lang="en-US" sz="1900" dirty="0">
                <a:latin typeface="Arial" panose="020B0604020202020204" pitchFamily="34" charset="0"/>
                <a:cs typeface="Arial" panose="020B0604020202020204" pitchFamily="34" charset="0"/>
                <a:hlinkClick r:id="rId3"/>
              </a:rPr>
              <a:t>http://inbre.hpcf.upr.edu/stce/</a:t>
            </a:r>
            <a:endParaRPr lang="en-US" sz="19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Developmental Research Projects Program (DRPP): </a:t>
            </a:r>
            <a:r>
              <a:rPr lang="en-US" sz="1900" dirty="0">
                <a:latin typeface="Arial" panose="020B0604020202020204" pitchFamily="34" charset="0"/>
                <a:cs typeface="Arial" panose="020B0604020202020204" pitchFamily="34" charset="0"/>
              </a:rPr>
              <a:t>Drs. Su Dharmawardhane has expertise in cancer biology, breast and pancreatic cancer, and cell and mouse models for testing experimental therapeutics.</a:t>
            </a:r>
          </a:p>
          <a:p>
            <a:pPr marL="0" indent="0">
              <a:buNone/>
            </a:pPr>
            <a:endParaRPr lang="en-US" sz="19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Consult with Ms. </a:t>
            </a:r>
            <a:r>
              <a:rPr lang="en-US" sz="2400" b="1" dirty="0" err="1">
                <a:latin typeface="Arial" panose="020B0604020202020204" pitchFamily="34" charset="0"/>
                <a:cs typeface="Arial" panose="020B0604020202020204" pitchFamily="34" charset="0"/>
              </a:rPr>
              <a:t>Jessyka</a:t>
            </a:r>
            <a:r>
              <a:rPr lang="en-US" sz="2400" b="1" dirty="0">
                <a:latin typeface="Arial" panose="020B0604020202020204" pitchFamily="34" charset="0"/>
                <a:cs typeface="Arial" panose="020B0604020202020204" pitchFamily="34" charset="0"/>
              </a:rPr>
              <a:t> Rosado for all your budgeting needs!</a:t>
            </a:r>
          </a:p>
          <a:p>
            <a:endParaRPr lang="en-US" sz="1900" dirty="0">
              <a:latin typeface="Arial" panose="020B0604020202020204" pitchFamily="34" charset="0"/>
              <a:cs typeface="Arial" panose="020B0604020202020204" pitchFamily="34" charset="0"/>
            </a:endParaRPr>
          </a:p>
          <a:p>
            <a:pPr marL="0" indent="0">
              <a:buNone/>
            </a:pPr>
            <a:endParaRPr lang="en-US" dirty="0"/>
          </a:p>
        </p:txBody>
      </p:sp>
      <p:pic>
        <p:nvPicPr>
          <p:cNvPr id="4" name="Picture 2" descr="PRINBRE">
            <a:extLst>
              <a:ext uri="{FF2B5EF4-FFF2-40B4-BE49-F238E27FC236}">
                <a16:creationId xmlns:a16="http://schemas.microsoft.com/office/drawing/2014/main" id="{D8E301D7-EC9D-9AF5-547E-645364619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715" y="556367"/>
            <a:ext cx="2405701" cy="69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05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084" y="1312574"/>
            <a:ext cx="8134988" cy="4893647"/>
          </a:xfrm>
          <a:prstGeom prst="rect">
            <a:avLst/>
          </a:prstGeom>
          <a:noFill/>
        </p:spPr>
        <p:txBody>
          <a:bodyPr wrap="square" rtlCol="0">
            <a:spAutoFit/>
          </a:bodyPr>
          <a:lstStyle/>
          <a:p>
            <a:r>
              <a:rPr lang="en-US" sz="2400" b="1" dirty="0">
                <a:cs typeface="Arial"/>
              </a:rPr>
              <a:t>Form Page 1:  Face Page	</a:t>
            </a:r>
          </a:p>
          <a:p>
            <a:r>
              <a:rPr lang="en-US" sz="2400" b="1" dirty="0">
                <a:cs typeface="Arial"/>
              </a:rPr>
              <a:t>Form Page 2:  </a:t>
            </a:r>
            <a:r>
              <a:rPr lang="en-US" sz="2400" dirty="0">
                <a:cs typeface="Arial"/>
              </a:rPr>
              <a:t>Summary, Relevance, Project/Performance Sites, Senior/Key Personnel (</a:t>
            </a:r>
            <a:r>
              <a:rPr lang="en-US" sz="2400" dirty="0" err="1">
                <a:cs typeface="Arial"/>
              </a:rPr>
              <a:t>Biosketches</a:t>
            </a:r>
            <a:r>
              <a:rPr lang="en-US" sz="2400" dirty="0">
                <a:cs typeface="Arial"/>
              </a:rPr>
              <a:t> 5 page), Other Significant Contributors, and Human Embryonic Stem Cells</a:t>
            </a:r>
          </a:p>
          <a:p>
            <a:r>
              <a:rPr lang="en-US" sz="2400" b="1" dirty="0">
                <a:cs typeface="Arial"/>
              </a:rPr>
              <a:t>Form Page 3: </a:t>
            </a:r>
            <a:r>
              <a:rPr lang="en-US" sz="2400" dirty="0">
                <a:cs typeface="Arial"/>
              </a:rPr>
              <a:t> Research Grant Table of Contents</a:t>
            </a:r>
          </a:p>
          <a:p>
            <a:r>
              <a:rPr lang="en-US" sz="2400" b="1" dirty="0">
                <a:cs typeface="Arial"/>
              </a:rPr>
              <a:t>Form Page 4:  </a:t>
            </a:r>
            <a:r>
              <a:rPr lang="en-US" sz="2400" dirty="0">
                <a:cs typeface="Arial"/>
              </a:rPr>
              <a:t>Detailed Budget for Initial Budget Period	</a:t>
            </a:r>
          </a:p>
          <a:p>
            <a:r>
              <a:rPr lang="en-US" sz="2400" b="1" dirty="0">
                <a:cs typeface="Arial"/>
              </a:rPr>
              <a:t>Form Page 5:  </a:t>
            </a:r>
            <a:r>
              <a:rPr lang="en-US" sz="2400" dirty="0">
                <a:cs typeface="Arial"/>
              </a:rPr>
              <a:t>Budget for Entire Proposed Project Period</a:t>
            </a:r>
          </a:p>
          <a:p>
            <a:r>
              <a:rPr lang="en-US" sz="2400" dirty="0">
                <a:cs typeface="Arial"/>
              </a:rPr>
              <a:t>(Modular Budget Form, with budget justification)	</a:t>
            </a:r>
          </a:p>
          <a:p>
            <a:r>
              <a:rPr lang="en-US" sz="2400" b="1" dirty="0">
                <a:cs typeface="Arial"/>
              </a:rPr>
              <a:t>Resources Format Page</a:t>
            </a:r>
            <a:r>
              <a:rPr lang="en-US" sz="2400" dirty="0">
                <a:cs typeface="Arial"/>
              </a:rPr>
              <a:t>	</a:t>
            </a:r>
          </a:p>
          <a:p>
            <a:r>
              <a:rPr lang="en-US" sz="2400" b="1" dirty="0">
                <a:cs typeface="Arial"/>
              </a:rPr>
              <a:t>Checklist Form </a:t>
            </a:r>
          </a:p>
          <a:p>
            <a:r>
              <a:rPr lang="en-US" sz="2400" b="1" dirty="0">
                <a:cs typeface="Arial"/>
              </a:rPr>
              <a:t>For Human subjects research:</a:t>
            </a:r>
          </a:p>
          <a:p>
            <a:r>
              <a:rPr lang="en-US" sz="2400" dirty="0">
                <a:cs typeface="Arial"/>
              </a:rPr>
              <a:t>Planned Enrollment Report	</a:t>
            </a:r>
          </a:p>
          <a:p>
            <a:r>
              <a:rPr lang="en-US" sz="2400" dirty="0">
                <a:cs typeface="Arial"/>
              </a:rPr>
              <a:t>Cumulative Inclusion Enrollment Report</a:t>
            </a:r>
          </a:p>
        </p:txBody>
      </p:sp>
      <p:sp>
        <p:nvSpPr>
          <p:cNvPr id="3" name="TextBox 2"/>
          <p:cNvSpPr txBox="1"/>
          <p:nvPr/>
        </p:nvSpPr>
        <p:spPr>
          <a:xfrm>
            <a:off x="363263" y="240399"/>
            <a:ext cx="8358809" cy="830997"/>
          </a:xfrm>
          <a:prstGeom prst="rect">
            <a:avLst/>
          </a:prstGeom>
          <a:solidFill>
            <a:schemeClr val="bg1">
              <a:lumMod val="95000"/>
            </a:schemeClr>
          </a:solidFill>
          <a:ln>
            <a:solidFill>
              <a:srgbClr val="4F81BD"/>
            </a:solidFill>
          </a:ln>
        </p:spPr>
        <p:txBody>
          <a:bodyPr wrap="square" rtlCol="0">
            <a:spAutoFit/>
          </a:bodyPr>
          <a:lstStyle/>
          <a:p>
            <a:r>
              <a:rPr lang="en-US" sz="2400" b="1" dirty="0">
                <a:latin typeface="Arial"/>
                <a:cs typeface="Arial"/>
                <a:hlinkClick r:id="rId2"/>
              </a:rPr>
              <a:t>http://grants.nih.gov/grants/funding/phs398/phs398.html</a:t>
            </a:r>
            <a:endParaRPr lang="en-US" sz="2400" b="1" dirty="0">
              <a:latin typeface="Arial"/>
              <a:cs typeface="Arial"/>
            </a:endParaRPr>
          </a:p>
          <a:p>
            <a:pPr algn="ctr"/>
            <a:r>
              <a:rPr lang="en-US" sz="2400" b="1" dirty="0">
                <a:latin typeface="Arial"/>
                <a:cs typeface="Arial"/>
              </a:rPr>
              <a:t>Grant Application PHS 398 (Revised 03/2020)</a:t>
            </a:r>
          </a:p>
        </p:txBody>
      </p:sp>
      <p:sp>
        <p:nvSpPr>
          <p:cNvPr id="4" name="TextBox 3">
            <a:extLst>
              <a:ext uri="{FF2B5EF4-FFF2-40B4-BE49-F238E27FC236}">
                <a16:creationId xmlns:a16="http://schemas.microsoft.com/office/drawing/2014/main" id="{4BE86C1D-E5C7-2A6F-0AF1-DC70E1EB22DD}"/>
              </a:ext>
            </a:extLst>
          </p:cNvPr>
          <p:cNvSpPr txBox="1"/>
          <p:nvPr/>
        </p:nvSpPr>
        <p:spPr>
          <a:xfrm>
            <a:off x="587084" y="6262733"/>
            <a:ext cx="8358809" cy="369332"/>
          </a:xfrm>
          <a:prstGeom prst="rect">
            <a:avLst/>
          </a:prstGeom>
          <a:noFill/>
        </p:spPr>
        <p:txBody>
          <a:bodyPr wrap="square" rtlCol="0">
            <a:spAutoFit/>
          </a:bodyPr>
          <a:lstStyle/>
          <a:p>
            <a:r>
              <a:rPr lang="en-US" dirty="0">
                <a:highlight>
                  <a:srgbClr val="FFFF00"/>
                </a:highlight>
                <a:latin typeface="Arial" panose="020B0604020202020204" pitchFamily="34" charset="0"/>
                <a:cs typeface="Arial" panose="020B0604020202020204" pitchFamily="34" charset="0"/>
              </a:rPr>
              <a:t>Please, do not scan your forms! Fill in Microsoft word, then convert to pdf!</a:t>
            </a:r>
          </a:p>
        </p:txBody>
      </p:sp>
    </p:spTree>
    <p:extLst>
      <p:ext uri="{BB962C8B-B14F-4D97-AF65-F5344CB8AC3E}">
        <p14:creationId xmlns:p14="http://schemas.microsoft.com/office/powerpoint/2010/main" val="4087043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6267" y="50801"/>
            <a:ext cx="407756" cy="369332"/>
          </a:xfrm>
          <a:prstGeom prst="rect">
            <a:avLst/>
          </a:prstGeom>
          <a:noFill/>
        </p:spPr>
        <p:txBody>
          <a:bodyPr wrap="square" rtlCol="0">
            <a:spAutoFit/>
          </a:bodyPr>
          <a:lstStyle/>
          <a:p>
            <a:endParaRPr lang="en-US" b="1" dirty="0"/>
          </a:p>
        </p:txBody>
      </p:sp>
      <p:sp>
        <p:nvSpPr>
          <p:cNvPr id="7" name="TextBox 6"/>
          <p:cNvSpPr txBox="1"/>
          <p:nvPr/>
        </p:nvSpPr>
        <p:spPr>
          <a:xfrm>
            <a:off x="5434106" y="6234962"/>
            <a:ext cx="3276328" cy="369332"/>
          </a:xfrm>
          <a:prstGeom prst="rect">
            <a:avLst/>
          </a:prstGeom>
          <a:noFill/>
          <a:ln>
            <a:solidFill>
              <a:srgbClr val="4F81BD"/>
            </a:solidFill>
          </a:ln>
        </p:spPr>
        <p:txBody>
          <a:bodyPr wrap="square" rtlCol="0">
            <a:spAutoFit/>
          </a:bodyPr>
          <a:lstStyle/>
          <a:p>
            <a:r>
              <a:rPr lang="en-US" b="1" dirty="0">
                <a:latin typeface="Arial"/>
                <a:cs typeface="Arial"/>
              </a:rPr>
              <a:t>Please include signature</a:t>
            </a:r>
            <a:endParaRPr lang="en-US" dirty="0">
              <a:latin typeface="Arial"/>
              <a:cs typeface="Arial"/>
            </a:endParaRPr>
          </a:p>
        </p:txBody>
      </p:sp>
      <p:sp>
        <p:nvSpPr>
          <p:cNvPr id="8" name="Left Arrow 7"/>
          <p:cNvSpPr/>
          <p:nvPr/>
        </p:nvSpPr>
        <p:spPr>
          <a:xfrm>
            <a:off x="4690902" y="6279944"/>
            <a:ext cx="743204" cy="32870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Box 8"/>
          <p:cNvSpPr txBox="1"/>
          <p:nvPr/>
        </p:nvSpPr>
        <p:spPr>
          <a:xfrm>
            <a:off x="5360357" y="2142418"/>
            <a:ext cx="3411070" cy="1815882"/>
          </a:xfrm>
          <a:prstGeom prst="rect">
            <a:avLst/>
          </a:prstGeom>
          <a:noFill/>
          <a:ln>
            <a:solidFill>
              <a:srgbClr val="4F81BD"/>
            </a:solidFill>
          </a:ln>
        </p:spPr>
        <p:txBody>
          <a:bodyPr wrap="square" rtlCol="0">
            <a:spAutoFit/>
          </a:bodyPr>
          <a:lstStyle/>
          <a:p>
            <a:r>
              <a:rPr lang="en-US" sz="1400" b="1" dirty="0">
                <a:latin typeface="Arial"/>
                <a:cs typeface="Arial"/>
              </a:rPr>
              <a:t>Human subjects and animal research</a:t>
            </a:r>
            <a:r>
              <a:rPr lang="en-US" sz="1400" dirty="0">
                <a:latin typeface="Arial"/>
                <a:cs typeface="Arial"/>
              </a:rPr>
              <a:t>: Yes or NO</a:t>
            </a:r>
          </a:p>
          <a:p>
            <a:r>
              <a:rPr lang="en-US" sz="1400" dirty="0">
                <a:latin typeface="Arial"/>
                <a:cs typeface="Arial"/>
              </a:rPr>
              <a:t>If Yes: add correct Federal-wide assurance number for human subjects research </a:t>
            </a:r>
          </a:p>
          <a:p>
            <a:r>
              <a:rPr lang="en-US" sz="1400" b="1" dirty="0">
                <a:highlight>
                  <a:srgbClr val="FFFF00"/>
                </a:highlight>
                <a:latin typeface="Arial"/>
                <a:cs typeface="Arial"/>
              </a:rPr>
              <a:t>If No to 4- do not fill out 4a-4d</a:t>
            </a:r>
          </a:p>
          <a:p>
            <a:r>
              <a:rPr lang="en-US" sz="1400" dirty="0">
                <a:latin typeface="Arial"/>
                <a:cs typeface="Arial"/>
              </a:rPr>
              <a:t>Add animal welfare assurance No. only if you say yes to animal research</a:t>
            </a:r>
          </a:p>
        </p:txBody>
      </p:sp>
      <p:sp>
        <p:nvSpPr>
          <p:cNvPr id="10" name="Left Arrow 9"/>
          <p:cNvSpPr/>
          <p:nvPr/>
        </p:nvSpPr>
        <p:spPr>
          <a:xfrm>
            <a:off x="4713832" y="3054375"/>
            <a:ext cx="625602" cy="32870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5384940" y="4135816"/>
            <a:ext cx="3361904" cy="1384995"/>
          </a:xfrm>
          <a:prstGeom prst="rect">
            <a:avLst/>
          </a:prstGeom>
          <a:noFill/>
          <a:ln>
            <a:solidFill>
              <a:srgbClr val="4F81BD"/>
            </a:solidFill>
          </a:ln>
        </p:spPr>
        <p:txBody>
          <a:bodyPr wrap="square" rtlCol="0">
            <a:spAutoFit/>
          </a:bodyPr>
          <a:lstStyle/>
          <a:p>
            <a:r>
              <a:rPr lang="en-US" sz="1400" b="1" dirty="0">
                <a:latin typeface="Arial"/>
                <a:cs typeface="Arial"/>
              </a:rPr>
              <a:t>Dates of Proposal</a:t>
            </a:r>
            <a:r>
              <a:rPr lang="en-US" sz="1400" dirty="0">
                <a:latin typeface="Arial"/>
                <a:cs typeface="Arial"/>
              </a:rPr>
              <a:t>: </a:t>
            </a:r>
          </a:p>
          <a:p>
            <a:r>
              <a:rPr lang="en-US" sz="1400" b="1" dirty="0">
                <a:latin typeface="Arial"/>
                <a:cs typeface="Arial"/>
              </a:rPr>
              <a:t>Initial</a:t>
            </a:r>
            <a:r>
              <a:rPr lang="en-US" sz="1400" dirty="0">
                <a:latin typeface="Arial"/>
                <a:cs typeface="Arial"/>
              </a:rPr>
              <a:t>: 07/15/25-06/30/26</a:t>
            </a:r>
          </a:p>
          <a:p>
            <a:r>
              <a:rPr lang="en-US" sz="1400" dirty="0">
                <a:latin typeface="Arial"/>
                <a:cs typeface="Arial"/>
              </a:rPr>
              <a:t>Pilot=$50,000</a:t>
            </a:r>
          </a:p>
          <a:p>
            <a:r>
              <a:rPr lang="en-US" sz="1400" b="1" dirty="0">
                <a:latin typeface="Arial"/>
                <a:cs typeface="Arial"/>
              </a:rPr>
              <a:t>Total</a:t>
            </a:r>
            <a:r>
              <a:rPr lang="en-US" sz="1400" dirty="0">
                <a:latin typeface="Arial"/>
                <a:cs typeface="Arial"/>
              </a:rPr>
              <a:t>: </a:t>
            </a:r>
          </a:p>
          <a:p>
            <a:r>
              <a:rPr lang="en-US" sz="1400" dirty="0">
                <a:latin typeface="Arial"/>
                <a:cs typeface="Arial"/>
              </a:rPr>
              <a:t>Pilot</a:t>
            </a:r>
            <a:r>
              <a:rPr lang="en-US" sz="1400">
                <a:latin typeface="Arial"/>
                <a:cs typeface="Arial"/>
              </a:rPr>
              <a:t>: 07/15/25-06/30/26 </a:t>
            </a:r>
            <a:r>
              <a:rPr lang="en-US" sz="1400" dirty="0">
                <a:latin typeface="Arial"/>
                <a:cs typeface="Arial"/>
              </a:rPr>
              <a:t>=$50,000+50,000=$100,000</a:t>
            </a:r>
          </a:p>
        </p:txBody>
      </p:sp>
      <p:sp>
        <p:nvSpPr>
          <p:cNvPr id="13" name="Bent Arrow 12"/>
          <p:cNvSpPr/>
          <p:nvPr/>
        </p:nvSpPr>
        <p:spPr>
          <a:xfrm flipH="1">
            <a:off x="1650863" y="3738114"/>
            <a:ext cx="3715872" cy="71538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5360357" y="843491"/>
            <a:ext cx="3411070" cy="1169551"/>
          </a:xfrm>
          <a:prstGeom prst="rect">
            <a:avLst/>
          </a:prstGeom>
          <a:noFill/>
          <a:ln>
            <a:solidFill>
              <a:srgbClr val="4F81BD"/>
            </a:solidFill>
          </a:ln>
        </p:spPr>
        <p:txBody>
          <a:bodyPr wrap="square" rtlCol="0">
            <a:spAutoFit/>
          </a:bodyPr>
          <a:lstStyle/>
          <a:p>
            <a:r>
              <a:rPr lang="en-US" sz="1400" b="1" dirty="0">
                <a:latin typeface="Arial"/>
                <a:cs typeface="Arial"/>
              </a:rPr>
              <a:t>Title of Project</a:t>
            </a:r>
            <a:r>
              <a:rPr lang="en-US" sz="1400" dirty="0">
                <a:latin typeface="Arial"/>
                <a:cs typeface="Arial"/>
              </a:rPr>
              <a:t>: 81 characters</a:t>
            </a:r>
          </a:p>
          <a:p>
            <a:r>
              <a:rPr lang="en-US" sz="1400" dirty="0">
                <a:latin typeface="Arial"/>
                <a:cs typeface="Arial"/>
              </a:rPr>
              <a:t>Must be the same as your LOI, approved IACUC or human IRB protocol. </a:t>
            </a:r>
            <a:r>
              <a:rPr lang="en-US" sz="1400" i="1" dirty="0">
                <a:latin typeface="Arial"/>
                <a:cs typeface="Arial"/>
              </a:rPr>
              <a:t>The title should capture the essence of project objectives</a:t>
            </a:r>
          </a:p>
        </p:txBody>
      </p:sp>
      <p:sp>
        <p:nvSpPr>
          <p:cNvPr id="6" name="Left Arrow 5"/>
          <p:cNvSpPr/>
          <p:nvPr/>
        </p:nvSpPr>
        <p:spPr>
          <a:xfrm>
            <a:off x="4556160" y="1014121"/>
            <a:ext cx="743204" cy="21030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1">
            <a:extLst>
              <a:ext uri="{FF2B5EF4-FFF2-40B4-BE49-F238E27FC236}">
                <a16:creationId xmlns:a16="http://schemas.microsoft.com/office/drawing/2014/main" id="{0067F052-1CB2-1315-AC98-89C6316A2095}"/>
              </a:ext>
            </a:extLst>
          </p:cNvPr>
          <p:cNvSpPr txBox="1"/>
          <p:nvPr/>
        </p:nvSpPr>
        <p:spPr>
          <a:xfrm>
            <a:off x="5770488" y="164974"/>
            <a:ext cx="2647245" cy="461665"/>
          </a:xfrm>
          <a:prstGeom prst="rect">
            <a:avLst/>
          </a:prstGeom>
          <a:solidFill>
            <a:schemeClr val="bg1">
              <a:lumMod val="95000"/>
            </a:schemeClr>
          </a:solidFill>
          <a:ln>
            <a:solidFill>
              <a:srgbClr val="4F81BD"/>
            </a:solidFill>
          </a:ln>
        </p:spPr>
        <p:txBody>
          <a:bodyPr wrap="square" rtlCol="0">
            <a:spAutoFit/>
          </a:bodyPr>
          <a:lstStyle/>
          <a:p>
            <a:pPr algn="ctr"/>
            <a:r>
              <a:rPr lang="en-US" sz="2400" b="1" dirty="0">
                <a:latin typeface="Arial"/>
                <a:cs typeface="Arial"/>
              </a:rPr>
              <a:t>Form Page 1</a:t>
            </a:r>
            <a:endParaRPr lang="en-US" sz="1600" dirty="0"/>
          </a:p>
        </p:txBody>
      </p:sp>
      <p:pic>
        <p:nvPicPr>
          <p:cNvPr id="12" name="Picture 11">
            <a:extLst>
              <a:ext uri="{FF2B5EF4-FFF2-40B4-BE49-F238E27FC236}">
                <a16:creationId xmlns:a16="http://schemas.microsoft.com/office/drawing/2014/main" id="{92374B1D-BE3E-8420-F128-E95E5BCCE330}"/>
              </a:ext>
            </a:extLst>
          </p:cNvPr>
          <p:cNvPicPr>
            <a:picLocks noChangeAspect="1"/>
          </p:cNvPicPr>
          <p:nvPr/>
        </p:nvPicPr>
        <p:blipFill>
          <a:blip r:embed="rId2"/>
          <a:stretch>
            <a:fillRect/>
          </a:stretch>
        </p:blipFill>
        <p:spPr>
          <a:xfrm>
            <a:off x="0" y="164974"/>
            <a:ext cx="5299364" cy="6858000"/>
          </a:xfrm>
          <a:prstGeom prst="rect">
            <a:avLst/>
          </a:prstGeom>
        </p:spPr>
      </p:pic>
    </p:spTree>
    <p:extLst>
      <p:ext uri="{BB962C8B-B14F-4D97-AF65-F5344CB8AC3E}">
        <p14:creationId xmlns:p14="http://schemas.microsoft.com/office/powerpoint/2010/main" val="4335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3"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886" y="22473"/>
            <a:ext cx="2571580" cy="461665"/>
          </a:xfrm>
          <a:prstGeom prst="rect">
            <a:avLst/>
          </a:prstGeom>
          <a:solidFill>
            <a:schemeClr val="bg1">
              <a:lumMod val="95000"/>
            </a:schemeClr>
          </a:solidFill>
          <a:ln>
            <a:solidFill>
              <a:srgbClr val="4F81BD"/>
            </a:solidFill>
          </a:ln>
        </p:spPr>
        <p:txBody>
          <a:bodyPr wrap="square" rtlCol="0">
            <a:spAutoFit/>
          </a:bodyPr>
          <a:lstStyle/>
          <a:p>
            <a:r>
              <a:rPr lang="en-US" sz="2400" b="1" dirty="0">
                <a:latin typeface="Arial"/>
                <a:cs typeface="Arial"/>
              </a:rPr>
              <a:t>Form Page 2</a:t>
            </a:r>
            <a:endParaRPr lang="en-US" sz="1600" dirty="0"/>
          </a:p>
        </p:txBody>
      </p:sp>
      <p:sp>
        <p:nvSpPr>
          <p:cNvPr id="4" name="TextBox 3"/>
          <p:cNvSpPr txBox="1"/>
          <p:nvPr/>
        </p:nvSpPr>
        <p:spPr>
          <a:xfrm>
            <a:off x="4851524" y="391202"/>
            <a:ext cx="4381499" cy="6355586"/>
          </a:xfrm>
          <a:prstGeom prst="rect">
            <a:avLst/>
          </a:prstGeom>
          <a:noFill/>
        </p:spPr>
        <p:txBody>
          <a:bodyPr wrap="square" rtlCol="0">
            <a:spAutoFit/>
          </a:bodyPr>
          <a:lstStyle/>
          <a:p>
            <a:pPr>
              <a:spcBef>
                <a:spcPts val="600"/>
              </a:spcBef>
              <a:spcAft>
                <a:spcPts val="600"/>
              </a:spcAft>
            </a:pPr>
            <a:r>
              <a:rPr lang="en-US" sz="2800" b="1" dirty="0">
                <a:cs typeface="Arial"/>
              </a:rPr>
              <a:t>Project Summary</a:t>
            </a:r>
            <a:r>
              <a:rPr lang="en-US" sz="2800" dirty="0">
                <a:cs typeface="Arial"/>
              </a:rPr>
              <a:t>: </a:t>
            </a:r>
          </a:p>
          <a:p>
            <a:pPr>
              <a:spcBef>
                <a:spcPts val="600"/>
              </a:spcBef>
              <a:spcAft>
                <a:spcPts val="600"/>
              </a:spcAft>
            </a:pPr>
            <a:r>
              <a:rPr lang="en-US" dirty="0">
                <a:cs typeface="Arial"/>
              </a:rPr>
              <a:t>30 lines</a:t>
            </a:r>
          </a:p>
          <a:p>
            <a:pPr>
              <a:spcBef>
                <a:spcPts val="600"/>
              </a:spcBef>
              <a:spcAft>
                <a:spcPts val="600"/>
              </a:spcAft>
            </a:pPr>
            <a:r>
              <a:rPr lang="en-US" b="1" dirty="0">
                <a:cs typeface="Arial"/>
              </a:rPr>
              <a:t>Hypothesis-Driven Research</a:t>
            </a:r>
            <a:endParaRPr lang="en-US" dirty="0">
              <a:cs typeface="Arial"/>
            </a:endParaRPr>
          </a:p>
          <a:p>
            <a:pPr marL="342900" indent="-342900">
              <a:spcBef>
                <a:spcPts val="600"/>
              </a:spcBef>
              <a:spcAft>
                <a:spcPts val="600"/>
              </a:spcAft>
              <a:buFont typeface="Arial"/>
              <a:buChar char="•"/>
            </a:pPr>
            <a:r>
              <a:rPr lang="en-US" dirty="0">
                <a:cs typeface="Arial"/>
              </a:rPr>
              <a:t>Concise presentation of the project.</a:t>
            </a:r>
          </a:p>
          <a:p>
            <a:pPr marL="285750" indent="-285750">
              <a:spcBef>
                <a:spcPts val="600"/>
              </a:spcBef>
              <a:spcAft>
                <a:spcPts val="600"/>
              </a:spcAft>
              <a:buFont typeface="Arial"/>
              <a:buChar char="•"/>
            </a:pPr>
            <a:r>
              <a:rPr lang="en-US" dirty="0">
                <a:cs typeface="Arial"/>
              </a:rPr>
              <a:t>Include the project’s broad, long-term objectives and specific aims</a:t>
            </a:r>
          </a:p>
          <a:p>
            <a:pPr marL="285750" indent="-285750">
              <a:spcBef>
                <a:spcPts val="600"/>
              </a:spcBef>
              <a:spcAft>
                <a:spcPts val="600"/>
              </a:spcAft>
              <a:buFont typeface="Arial"/>
              <a:buChar char="•"/>
            </a:pPr>
            <a:r>
              <a:rPr lang="en-US" dirty="0">
                <a:cs typeface="Arial"/>
              </a:rPr>
              <a:t>Include a description of the research design and methods for achieving the stated goals</a:t>
            </a:r>
          </a:p>
          <a:p>
            <a:pPr marL="285750" indent="-285750">
              <a:spcBef>
                <a:spcPts val="600"/>
              </a:spcBef>
              <a:spcAft>
                <a:spcPts val="600"/>
              </a:spcAft>
              <a:buFont typeface="Arial"/>
              <a:buChar char="•"/>
            </a:pPr>
            <a:r>
              <a:rPr lang="en-US" dirty="0">
                <a:cs typeface="Arial"/>
              </a:rPr>
              <a:t>Write in plain language, so even a non-scientist can understand the importance of the project</a:t>
            </a:r>
          </a:p>
          <a:p>
            <a:pPr>
              <a:spcBef>
                <a:spcPts val="600"/>
              </a:spcBef>
              <a:spcAft>
                <a:spcPts val="600"/>
              </a:spcAft>
            </a:pPr>
            <a:r>
              <a:rPr lang="en-US" b="1" dirty="0">
                <a:cs typeface="Arial"/>
              </a:rPr>
              <a:t>What are you going to do, why you are doing it, what do you hope to find?</a:t>
            </a:r>
          </a:p>
          <a:p>
            <a:r>
              <a:rPr lang="en-US" b="1" dirty="0">
                <a:cs typeface="Arial"/>
              </a:rPr>
              <a:t>Project Relevance:</a:t>
            </a:r>
          </a:p>
          <a:p>
            <a:r>
              <a:rPr lang="en-US" dirty="0">
                <a:cs typeface="Arial"/>
              </a:rPr>
              <a:t>Maximum 3 sentences on the biomedical relevance of the project.</a:t>
            </a:r>
          </a:p>
          <a:p>
            <a:endParaRPr lang="en-US" sz="2000" b="1" dirty="0">
              <a:latin typeface="Arial"/>
              <a:cs typeface="Arial"/>
            </a:endParaRPr>
          </a:p>
        </p:txBody>
      </p:sp>
      <p:pic>
        <p:nvPicPr>
          <p:cNvPr id="3" name="Picture 2" descr="Page2 from GrantApplicationFull-Rev01-18-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99" y="208904"/>
            <a:ext cx="5299364" cy="6858000"/>
          </a:xfrm>
          <a:prstGeom prst="rect">
            <a:avLst/>
          </a:prstGeom>
        </p:spPr>
      </p:pic>
      <p:sp>
        <p:nvSpPr>
          <p:cNvPr id="6" name="TextBox 5"/>
          <p:cNvSpPr txBox="1"/>
          <p:nvPr/>
        </p:nvSpPr>
        <p:spPr>
          <a:xfrm>
            <a:off x="292100" y="2260600"/>
            <a:ext cx="4114801" cy="646331"/>
          </a:xfrm>
          <a:prstGeom prst="rect">
            <a:avLst/>
          </a:prstGeom>
          <a:noFill/>
        </p:spPr>
        <p:txBody>
          <a:bodyPr wrap="square" rtlCol="0">
            <a:spAutoFit/>
          </a:bodyPr>
          <a:lstStyle/>
          <a:p>
            <a:r>
              <a:rPr lang="en-US" dirty="0">
                <a:latin typeface="Arial"/>
                <a:cs typeface="Arial"/>
              </a:rPr>
              <a:t>Please, fill this space.</a:t>
            </a:r>
          </a:p>
          <a:p>
            <a:r>
              <a:rPr lang="en-US" dirty="0">
                <a:latin typeface="Arial"/>
                <a:cs typeface="Arial"/>
              </a:rPr>
              <a:t>Do NOT give a separate attachment!</a:t>
            </a:r>
          </a:p>
        </p:txBody>
      </p:sp>
      <p:sp>
        <p:nvSpPr>
          <p:cNvPr id="7" name="TextBox 6"/>
          <p:cNvSpPr txBox="1"/>
          <p:nvPr/>
        </p:nvSpPr>
        <p:spPr>
          <a:xfrm>
            <a:off x="292101" y="3911888"/>
            <a:ext cx="3733800" cy="461665"/>
          </a:xfrm>
          <a:prstGeom prst="rect">
            <a:avLst/>
          </a:prstGeom>
          <a:noFill/>
        </p:spPr>
        <p:txBody>
          <a:bodyPr wrap="square" rtlCol="0">
            <a:spAutoFit/>
          </a:bodyPr>
          <a:lstStyle/>
          <a:p>
            <a:r>
              <a:rPr lang="en-US" sz="2400" b="1" i="1" dirty="0">
                <a:latin typeface="Arial"/>
                <a:cs typeface="Arial"/>
              </a:rPr>
              <a:t>Why should NIH fund it? </a:t>
            </a:r>
            <a:endParaRPr lang="en-US" sz="2400" dirty="0"/>
          </a:p>
        </p:txBody>
      </p:sp>
    </p:spTree>
    <p:extLst>
      <p:ext uri="{BB962C8B-B14F-4D97-AF65-F5344CB8AC3E}">
        <p14:creationId xmlns:p14="http://schemas.microsoft.com/office/powerpoint/2010/main" val="7128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925" y="211654"/>
            <a:ext cx="8765993" cy="646331"/>
          </a:xfrm>
          <a:prstGeom prst="rect">
            <a:avLst/>
          </a:prstGeom>
          <a:solidFill>
            <a:schemeClr val="accent3">
              <a:lumMod val="20000"/>
              <a:lumOff val="80000"/>
            </a:schemeClr>
          </a:solidFill>
          <a:ln>
            <a:solidFill>
              <a:srgbClr val="4F81BD"/>
            </a:solidFill>
          </a:ln>
        </p:spPr>
        <p:txBody>
          <a:bodyPr wrap="square" rtlCol="0">
            <a:spAutoFit/>
          </a:bodyPr>
          <a:lstStyle/>
          <a:p>
            <a:pPr algn="ctr"/>
            <a:r>
              <a:rPr lang="en-US" sz="3600" b="1" dirty="0">
                <a:latin typeface="Arial"/>
                <a:cs typeface="Arial"/>
              </a:rPr>
              <a:t>Code Words in Project Summary</a:t>
            </a:r>
          </a:p>
        </p:txBody>
      </p:sp>
      <p:graphicFrame>
        <p:nvGraphicFramePr>
          <p:cNvPr id="6" name="TextBox 2">
            <a:extLst>
              <a:ext uri="{FF2B5EF4-FFF2-40B4-BE49-F238E27FC236}">
                <a16:creationId xmlns:a16="http://schemas.microsoft.com/office/drawing/2014/main" id="{8A7BDB0A-9689-F26F-E258-AB9D93FA9D3F}"/>
              </a:ext>
            </a:extLst>
          </p:cNvPr>
          <p:cNvGraphicFramePr/>
          <p:nvPr/>
        </p:nvGraphicFramePr>
        <p:xfrm>
          <a:off x="578586" y="1377384"/>
          <a:ext cx="6887882" cy="5016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4388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379" y="3826276"/>
            <a:ext cx="8120164" cy="3031724"/>
          </a:xfrm>
          <a:prstGeom prst="rect">
            <a:avLst/>
          </a:prstGeom>
        </p:spPr>
      </p:pic>
      <p:sp>
        <p:nvSpPr>
          <p:cNvPr id="4" name="TextBox 3"/>
          <p:cNvSpPr txBox="1"/>
          <p:nvPr/>
        </p:nvSpPr>
        <p:spPr>
          <a:xfrm>
            <a:off x="4635958" y="379053"/>
            <a:ext cx="4189185" cy="1200329"/>
          </a:xfrm>
          <a:prstGeom prst="rect">
            <a:avLst/>
          </a:prstGeom>
          <a:solidFill>
            <a:schemeClr val="bg1">
              <a:lumMod val="95000"/>
            </a:schemeClr>
          </a:solidFill>
          <a:ln>
            <a:solidFill>
              <a:srgbClr val="4F81BD"/>
            </a:solidFill>
          </a:ln>
        </p:spPr>
        <p:txBody>
          <a:bodyPr wrap="square" rtlCol="0">
            <a:spAutoFit/>
          </a:bodyPr>
          <a:lstStyle/>
          <a:p>
            <a:r>
              <a:rPr lang="en-US" sz="2400" b="1" dirty="0">
                <a:latin typeface="Arial"/>
                <a:cs typeface="Arial"/>
              </a:rPr>
              <a:t>RELEVANCE: </a:t>
            </a:r>
          </a:p>
          <a:p>
            <a:r>
              <a:rPr lang="en-US" sz="2400" dirty="0">
                <a:latin typeface="Arial"/>
                <a:cs typeface="Arial"/>
              </a:rPr>
              <a:t>3 sentences on health relevance</a:t>
            </a:r>
          </a:p>
        </p:txBody>
      </p:sp>
      <p:pic>
        <p:nvPicPr>
          <p:cNvPr id="5" name="Picture 4" descr="A cover of a book&#10;&#10;Description automatically generated">
            <a:extLst>
              <a:ext uri="{FF2B5EF4-FFF2-40B4-BE49-F238E27FC236}">
                <a16:creationId xmlns:a16="http://schemas.microsoft.com/office/drawing/2014/main" id="{1F96DD95-2B7D-54A2-15F9-E669FCECFD4E}"/>
              </a:ext>
            </a:extLst>
          </p:cNvPr>
          <p:cNvPicPr>
            <a:picLocks noChangeAspect="1"/>
          </p:cNvPicPr>
          <p:nvPr/>
        </p:nvPicPr>
        <p:blipFill>
          <a:blip r:embed="rId3"/>
          <a:stretch>
            <a:fillRect/>
          </a:stretch>
        </p:blipFill>
        <p:spPr>
          <a:xfrm>
            <a:off x="812471" y="97104"/>
            <a:ext cx="3071706" cy="3966995"/>
          </a:xfrm>
          <a:prstGeom prst="rect">
            <a:avLst/>
          </a:prstGeom>
        </p:spPr>
      </p:pic>
    </p:spTree>
    <p:extLst>
      <p:ext uri="{BB962C8B-B14F-4D97-AF65-F5344CB8AC3E}">
        <p14:creationId xmlns:p14="http://schemas.microsoft.com/office/powerpoint/2010/main" val="4826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4" y="625269"/>
            <a:ext cx="5299364" cy="6858000"/>
          </a:xfrm>
          <a:prstGeom prst="rect">
            <a:avLst/>
          </a:prstGeom>
        </p:spPr>
      </p:pic>
      <p:sp>
        <p:nvSpPr>
          <p:cNvPr id="3" name="TextBox 2"/>
          <p:cNvSpPr txBox="1"/>
          <p:nvPr/>
        </p:nvSpPr>
        <p:spPr>
          <a:xfrm>
            <a:off x="427824" y="113631"/>
            <a:ext cx="4619063" cy="584776"/>
          </a:xfrm>
          <a:prstGeom prst="rect">
            <a:avLst/>
          </a:prstGeom>
          <a:solidFill>
            <a:schemeClr val="accent3">
              <a:lumMod val="20000"/>
              <a:lumOff val="80000"/>
            </a:schemeClr>
          </a:solidFill>
          <a:scene3d>
            <a:camera prst="orthographicFront"/>
            <a:lightRig rig="threePt" dir="t"/>
          </a:scene3d>
          <a:sp3d contourW="12700">
            <a:contourClr>
              <a:schemeClr val="accent1">
                <a:lumMod val="60000"/>
                <a:lumOff val="40000"/>
              </a:schemeClr>
            </a:contourClr>
          </a:sp3d>
        </p:spPr>
        <p:txBody>
          <a:bodyPr wrap="square" rtlCol="0">
            <a:spAutoFit/>
          </a:bodyPr>
          <a:lstStyle/>
          <a:p>
            <a:r>
              <a:rPr lang="en-US" sz="3200" b="1" dirty="0">
                <a:latin typeface="Arial"/>
                <a:cs typeface="Arial"/>
              </a:rPr>
              <a:t>Table of Contents</a:t>
            </a:r>
          </a:p>
        </p:txBody>
      </p:sp>
      <p:sp>
        <p:nvSpPr>
          <p:cNvPr id="4" name="TextBox 3"/>
          <p:cNvSpPr txBox="1"/>
          <p:nvPr/>
        </p:nvSpPr>
        <p:spPr>
          <a:xfrm>
            <a:off x="4978697" y="3465840"/>
            <a:ext cx="3961117" cy="1938992"/>
          </a:xfrm>
          <a:prstGeom prst="rect">
            <a:avLst/>
          </a:prstGeom>
          <a:noFill/>
          <a:ln>
            <a:solidFill>
              <a:srgbClr val="4F81BD"/>
            </a:solidFill>
          </a:ln>
        </p:spPr>
        <p:txBody>
          <a:bodyPr wrap="square" rtlCol="0">
            <a:spAutoFit/>
          </a:bodyPr>
          <a:lstStyle/>
          <a:p>
            <a:r>
              <a:rPr lang="en-US" sz="2400" dirty="0">
                <a:cs typeface="Arial"/>
              </a:rPr>
              <a:t>Please, note that the </a:t>
            </a:r>
            <a:r>
              <a:rPr lang="en-US" sz="2400" b="1" dirty="0">
                <a:cs typeface="Arial"/>
              </a:rPr>
              <a:t>Bibliography (References) </a:t>
            </a:r>
            <a:r>
              <a:rPr lang="en-US" sz="2400" dirty="0">
                <a:cs typeface="Arial"/>
              </a:rPr>
              <a:t>are included after the Research Strategy and is not constrained by page limits. </a:t>
            </a:r>
          </a:p>
        </p:txBody>
      </p:sp>
      <p:sp>
        <p:nvSpPr>
          <p:cNvPr id="5" name="Left Arrow 4"/>
          <p:cNvSpPr/>
          <p:nvPr/>
        </p:nvSpPr>
        <p:spPr>
          <a:xfrm>
            <a:off x="4593958" y="3686070"/>
            <a:ext cx="384739" cy="2247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013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8807" y="144790"/>
            <a:ext cx="4521200" cy="523220"/>
          </a:xfrm>
          <a:prstGeom prst="rect">
            <a:avLst/>
          </a:prstGeom>
          <a:solidFill>
            <a:schemeClr val="accent3">
              <a:lumMod val="20000"/>
              <a:lumOff val="80000"/>
            </a:schemeClr>
          </a:solidFill>
          <a:ln>
            <a:solidFill>
              <a:srgbClr val="4F81BD"/>
            </a:solidFill>
          </a:ln>
        </p:spPr>
        <p:txBody>
          <a:bodyPr wrap="square" rtlCol="0">
            <a:spAutoFit/>
          </a:bodyPr>
          <a:lstStyle/>
          <a:p>
            <a:r>
              <a:rPr lang="en-US" sz="2800" b="1" dirty="0">
                <a:latin typeface="Arial"/>
                <a:cs typeface="Arial"/>
              </a:rPr>
              <a:t>Who is doing the study?</a:t>
            </a:r>
          </a:p>
        </p:txBody>
      </p:sp>
      <p:sp>
        <p:nvSpPr>
          <p:cNvPr id="6" name="TextBox 5"/>
          <p:cNvSpPr txBox="1"/>
          <p:nvPr/>
        </p:nvSpPr>
        <p:spPr>
          <a:xfrm>
            <a:off x="5484685" y="3167546"/>
            <a:ext cx="3438236" cy="1631216"/>
          </a:xfrm>
          <a:prstGeom prst="rect">
            <a:avLst/>
          </a:prstGeom>
          <a:noFill/>
        </p:spPr>
        <p:txBody>
          <a:bodyPr wrap="square" rtlCol="0">
            <a:spAutoFit/>
          </a:bodyPr>
          <a:lstStyle/>
          <a:p>
            <a:r>
              <a:rPr lang="en-US" sz="2000" b="1" dirty="0">
                <a:latin typeface="Arial"/>
                <a:cs typeface="Arial"/>
              </a:rPr>
              <a:t>Key personnel</a:t>
            </a:r>
            <a:r>
              <a:rPr lang="en-US" sz="2000" dirty="0">
                <a:latin typeface="Arial"/>
                <a:cs typeface="Arial"/>
              </a:rPr>
              <a:t>: Ph.D./MD</a:t>
            </a:r>
          </a:p>
          <a:p>
            <a:r>
              <a:rPr lang="en-US" sz="2000" dirty="0">
                <a:latin typeface="Arial"/>
                <a:cs typeface="Arial"/>
              </a:rPr>
              <a:t>PI</a:t>
            </a:r>
          </a:p>
          <a:p>
            <a:r>
              <a:rPr lang="en-US" sz="2000" dirty="0">
                <a:latin typeface="Arial"/>
                <a:cs typeface="Arial"/>
              </a:rPr>
              <a:t>Mentor</a:t>
            </a:r>
          </a:p>
          <a:p>
            <a:r>
              <a:rPr lang="en-US" sz="2000" dirty="0">
                <a:latin typeface="Arial"/>
                <a:cs typeface="Arial"/>
              </a:rPr>
              <a:t>Collaborator</a:t>
            </a:r>
          </a:p>
          <a:p>
            <a:r>
              <a:rPr lang="en-US" sz="2000" dirty="0">
                <a:latin typeface="Arial"/>
                <a:cs typeface="Arial"/>
              </a:rPr>
              <a:t>Post Doc</a:t>
            </a:r>
          </a:p>
        </p:txBody>
      </p:sp>
      <p:sp>
        <p:nvSpPr>
          <p:cNvPr id="7" name="TextBox 6"/>
          <p:cNvSpPr txBox="1"/>
          <p:nvPr/>
        </p:nvSpPr>
        <p:spPr>
          <a:xfrm>
            <a:off x="5484685" y="1738051"/>
            <a:ext cx="3336636" cy="1077218"/>
          </a:xfrm>
          <a:prstGeom prst="rect">
            <a:avLst/>
          </a:prstGeom>
          <a:noFill/>
        </p:spPr>
        <p:txBody>
          <a:bodyPr wrap="square" rtlCol="0">
            <a:spAutoFit/>
          </a:bodyPr>
          <a:lstStyle/>
          <a:p>
            <a:r>
              <a:rPr lang="en-US" sz="2800" b="1" dirty="0">
                <a:latin typeface="Arial"/>
                <a:cs typeface="Arial"/>
              </a:rPr>
              <a:t>Chose Wisely…..</a:t>
            </a:r>
          </a:p>
          <a:p>
            <a:r>
              <a:rPr lang="en-US" b="1" dirty="0">
                <a:latin typeface="Arial"/>
                <a:cs typeface="Arial"/>
              </a:rPr>
              <a:t>Include NIH </a:t>
            </a:r>
            <a:r>
              <a:rPr lang="en-US" b="1" dirty="0" err="1">
                <a:latin typeface="Arial"/>
                <a:cs typeface="Arial"/>
              </a:rPr>
              <a:t>Biosketches</a:t>
            </a:r>
            <a:r>
              <a:rPr lang="en-US" b="1" dirty="0">
                <a:latin typeface="Arial"/>
                <a:cs typeface="Arial"/>
              </a:rPr>
              <a:t> and letters</a:t>
            </a:r>
          </a:p>
        </p:txBody>
      </p:sp>
      <p:pic>
        <p:nvPicPr>
          <p:cNvPr id="4" name="Picture 3" descr="Page3 from GrantApplicationFull-Rev01-18-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07" y="512128"/>
            <a:ext cx="5080000" cy="6574117"/>
          </a:xfrm>
          <a:prstGeom prst="rect">
            <a:avLst/>
          </a:prstGeom>
        </p:spPr>
      </p:pic>
      <p:pic>
        <p:nvPicPr>
          <p:cNvPr id="2" name="Imagen 1">
            <a:extLst>
              <a:ext uri="{FF2B5EF4-FFF2-40B4-BE49-F238E27FC236}">
                <a16:creationId xmlns:a16="http://schemas.microsoft.com/office/drawing/2014/main" id="{F2302B3A-CABA-CD7A-4D30-8C67F5F0C8C0}"/>
              </a:ext>
            </a:extLst>
          </p:cNvPr>
          <p:cNvPicPr>
            <a:picLocks noChangeAspect="1"/>
          </p:cNvPicPr>
          <p:nvPr/>
        </p:nvPicPr>
        <p:blipFill>
          <a:blip r:embed="rId3"/>
          <a:stretch>
            <a:fillRect/>
          </a:stretch>
        </p:blipFill>
        <p:spPr>
          <a:xfrm>
            <a:off x="0" y="0"/>
            <a:ext cx="347353" cy="6858000"/>
          </a:xfrm>
          <a:prstGeom prst="rect">
            <a:avLst/>
          </a:prstGeom>
        </p:spPr>
      </p:pic>
    </p:spTree>
    <p:extLst>
      <p:ext uri="{BB962C8B-B14F-4D97-AF65-F5344CB8AC3E}">
        <p14:creationId xmlns:p14="http://schemas.microsoft.com/office/powerpoint/2010/main" val="1199286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774" y="1060388"/>
            <a:ext cx="8737600" cy="6093976"/>
          </a:xfrm>
          <a:prstGeom prst="rect">
            <a:avLst/>
          </a:prstGeom>
          <a:noFill/>
        </p:spPr>
        <p:txBody>
          <a:bodyPr wrap="square" rtlCol="0">
            <a:spAutoFit/>
          </a:bodyPr>
          <a:lstStyle/>
          <a:p>
            <a:r>
              <a:rPr lang="en-US" dirty="0">
                <a:latin typeface="Arial"/>
                <a:cs typeface="Arial"/>
              </a:rPr>
              <a:t>OMB No. 0925-0001 and 0925-0002 (Approved Through 01/31/2026)</a:t>
            </a:r>
          </a:p>
          <a:p>
            <a:r>
              <a:rPr lang="en-US" b="1" dirty="0">
                <a:latin typeface="Arial"/>
                <a:cs typeface="Arial"/>
              </a:rPr>
              <a:t>BIOGRAPHICAL SKETCH INSTRUCTIONS</a:t>
            </a:r>
          </a:p>
          <a:p>
            <a:r>
              <a:rPr lang="en-US" b="1" dirty="0">
                <a:latin typeface="Arial"/>
                <a:cs typeface="Arial"/>
              </a:rPr>
              <a:t> </a:t>
            </a:r>
            <a:endParaRPr lang="en-US" dirty="0">
              <a:latin typeface="Arial"/>
              <a:cs typeface="Arial"/>
            </a:endParaRPr>
          </a:p>
          <a:p>
            <a:r>
              <a:rPr lang="en-US" b="1" dirty="0">
                <a:latin typeface="Arial"/>
                <a:cs typeface="Arial"/>
                <a:hlinkClick r:id="rId2"/>
              </a:rPr>
              <a:t>https://grants.nih.gov/grants/forms/biosketch.htm</a:t>
            </a:r>
            <a:endParaRPr lang="en-US" b="1" dirty="0">
              <a:latin typeface="Arial"/>
              <a:cs typeface="Arial"/>
            </a:endParaRPr>
          </a:p>
          <a:p>
            <a:endParaRPr lang="en-US" sz="2800" b="1" dirty="0">
              <a:latin typeface="Arial"/>
              <a:cs typeface="Arial"/>
            </a:endParaRPr>
          </a:p>
          <a:p>
            <a:r>
              <a:rPr lang="en-US" sz="2800" b="1" dirty="0">
                <a:latin typeface="Arial"/>
                <a:cs typeface="Arial"/>
              </a:rPr>
              <a:t>NOTE: The Biographical Sketch may not exceed five pages.</a:t>
            </a:r>
            <a:endParaRPr lang="en-US" sz="2800" dirty="0">
              <a:latin typeface="Arial"/>
              <a:cs typeface="Arial"/>
            </a:endParaRPr>
          </a:p>
          <a:p>
            <a:r>
              <a:rPr lang="en-US" b="1" dirty="0">
                <a:latin typeface="Arial"/>
                <a:cs typeface="Arial"/>
              </a:rPr>
              <a:t> </a:t>
            </a:r>
            <a:endParaRPr lang="en-US" dirty="0">
              <a:latin typeface="Arial"/>
              <a:cs typeface="Arial"/>
            </a:endParaRPr>
          </a:p>
          <a:p>
            <a:r>
              <a:rPr lang="en-US" dirty="0">
                <a:latin typeface="Arial"/>
                <a:cs typeface="Arial"/>
              </a:rPr>
              <a:t>Fill in the name of the senior/key person or other significant contributor in the “Name” field of the </a:t>
            </a:r>
            <a:r>
              <a:rPr lang="en-US" dirty="0" err="1">
                <a:latin typeface="Arial"/>
                <a:cs typeface="Arial"/>
              </a:rPr>
              <a:t>Biosketch</a:t>
            </a:r>
            <a:r>
              <a:rPr lang="en-US" dirty="0">
                <a:latin typeface="Arial"/>
                <a:cs typeface="Arial"/>
              </a:rPr>
              <a:t> Format Page.</a:t>
            </a:r>
          </a:p>
          <a:p>
            <a:endParaRPr lang="en-US" b="1" dirty="0">
              <a:latin typeface="Arial"/>
              <a:cs typeface="Arial"/>
            </a:endParaRPr>
          </a:p>
          <a:p>
            <a:r>
              <a:rPr lang="en-US" b="1" dirty="0" err="1">
                <a:latin typeface="Arial"/>
                <a:cs typeface="Arial"/>
              </a:rPr>
              <a:t>eRA</a:t>
            </a:r>
            <a:r>
              <a:rPr lang="en-US" b="1" dirty="0">
                <a:latin typeface="Arial"/>
                <a:cs typeface="Arial"/>
              </a:rPr>
              <a:t> Commons User Name:</a:t>
            </a:r>
          </a:p>
          <a:p>
            <a:r>
              <a:rPr lang="en-US" dirty="0">
                <a:latin typeface="Arial"/>
                <a:cs typeface="Arial"/>
              </a:rPr>
              <a:t>If the individual is registered in the </a:t>
            </a:r>
            <a:r>
              <a:rPr lang="en-US" u="sng" dirty="0">
                <a:latin typeface="Arial"/>
                <a:cs typeface="Arial"/>
                <a:hlinkClick r:id="rId3"/>
              </a:rPr>
              <a:t>eRA Commons</a:t>
            </a:r>
            <a:r>
              <a:rPr lang="en-US" dirty="0">
                <a:latin typeface="Arial"/>
                <a:cs typeface="Arial"/>
              </a:rPr>
              <a:t>, fill in the </a:t>
            </a:r>
            <a:r>
              <a:rPr lang="en-US" dirty="0" err="1">
                <a:latin typeface="Arial"/>
                <a:cs typeface="Arial"/>
              </a:rPr>
              <a:t>eRA</a:t>
            </a:r>
            <a:r>
              <a:rPr lang="en-US" dirty="0">
                <a:latin typeface="Arial"/>
                <a:cs typeface="Arial"/>
              </a:rPr>
              <a:t> Commons User Name in the “</a:t>
            </a:r>
            <a:r>
              <a:rPr lang="en-US" dirty="0" err="1">
                <a:latin typeface="Arial"/>
                <a:cs typeface="Arial"/>
              </a:rPr>
              <a:t>eRA</a:t>
            </a:r>
            <a:r>
              <a:rPr lang="en-US" dirty="0">
                <a:latin typeface="Arial"/>
                <a:cs typeface="Arial"/>
              </a:rPr>
              <a:t> Commons User Name” field of the </a:t>
            </a:r>
            <a:r>
              <a:rPr lang="en-US" dirty="0" err="1">
                <a:latin typeface="Arial"/>
                <a:cs typeface="Arial"/>
              </a:rPr>
              <a:t>Biosketch</a:t>
            </a:r>
            <a:r>
              <a:rPr lang="en-US" dirty="0">
                <a:latin typeface="Arial"/>
                <a:cs typeface="Arial"/>
              </a:rPr>
              <a:t> Format Page.</a:t>
            </a:r>
          </a:p>
          <a:p>
            <a:endParaRPr lang="en-US" dirty="0">
              <a:latin typeface="Arial"/>
              <a:cs typeface="Arial"/>
            </a:endParaRPr>
          </a:p>
          <a:p>
            <a:r>
              <a:rPr lang="en-US" b="1" dirty="0">
                <a:latin typeface="Arial" panose="020B0604020202020204" pitchFamily="34" charset="0"/>
                <a:cs typeface="Arial" panose="020B0604020202020204" pitchFamily="34" charset="0"/>
              </a:rPr>
              <a:t>Position Title: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Fill in the position title of the senior/key person or other significant contributor in the "Position Title" field of the </a:t>
            </a:r>
            <a:r>
              <a:rPr lang="en-US" dirty="0" err="1">
                <a:latin typeface="Arial" panose="020B0604020202020204" pitchFamily="34" charset="0"/>
                <a:cs typeface="Arial" panose="020B0604020202020204" pitchFamily="34" charset="0"/>
              </a:rPr>
              <a:t>Biosketch</a:t>
            </a:r>
            <a:r>
              <a:rPr lang="en-US" dirty="0">
                <a:latin typeface="Arial" panose="020B0604020202020204" pitchFamily="34" charset="0"/>
                <a:cs typeface="Arial" panose="020B0604020202020204" pitchFamily="34" charset="0"/>
              </a:rPr>
              <a:t> Format Page.</a:t>
            </a:r>
          </a:p>
          <a:p>
            <a:endParaRPr lang="en-US" dirty="0">
              <a:latin typeface="Arial"/>
              <a:cs typeface="Arial"/>
            </a:endParaRPr>
          </a:p>
          <a:p>
            <a:endParaRPr lang="en-US" dirty="0">
              <a:latin typeface="Arial"/>
              <a:cs typeface="Arial"/>
            </a:endParaRPr>
          </a:p>
        </p:txBody>
      </p:sp>
      <p:sp>
        <p:nvSpPr>
          <p:cNvPr id="5" name="Rectangle 4"/>
          <p:cNvSpPr/>
          <p:nvPr/>
        </p:nvSpPr>
        <p:spPr>
          <a:xfrm>
            <a:off x="640086" y="129258"/>
            <a:ext cx="4129857" cy="584776"/>
          </a:xfrm>
          <a:prstGeom prst="rect">
            <a:avLst/>
          </a:prstGeom>
          <a:solidFill>
            <a:schemeClr val="accent3">
              <a:lumMod val="20000"/>
              <a:lumOff val="80000"/>
            </a:schemeClr>
          </a:solidFill>
          <a:ln>
            <a:solidFill>
              <a:srgbClr val="4F81BD"/>
            </a:solidFill>
          </a:ln>
        </p:spPr>
        <p:txBody>
          <a:bodyPr wrap="none">
            <a:spAutoFit/>
          </a:bodyPr>
          <a:lstStyle/>
          <a:p>
            <a:r>
              <a:rPr lang="en-US" sz="3200" b="1" dirty="0">
                <a:latin typeface="Arial"/>
                <a:cs typeface="Arial"/>
              </a:rPr>
              <a:t>Biographical Sketch</a:t>
            </a:r>
          </a:p>
        </p:txBody>
      </p:sp>
      <p:pic>
        <p:nvPicPr>
          <p:cNvPr id="3" name="Imagen 2">
            <a:extLst>
              <a:ext uri="{FF2B5EF4-FFF2-40B4-BE49-F238E27FC236}">
                <a16:creationId xmlns:a16="http://schemas.microsoft.com/office/drawing/2014/main" id="{CB5ACC39-CEBC-A84A-B84B-C819E133051C}"/>
              </a:ext>
            </a:extLst>
          </p:cNvPr>
          <p:cNvPicPr>
            <a:picLocks noChangeAspect="1"/>
          </p:cNvPicPr>
          <p:nvPr/>
        </p:nvPicPr>
        <p:blipFill>
          <a:blip r:embed="rId4"/>
          <a:stretch>
            <a:fillRect/>
          </a:stretch>
        </p:blipFill>
        <p:spPr>
          <a:xfrm>
            <a:off x="0" y="0"/>
            <a:ext cx="347353" cy="6858000"/>
          </a:xfrm>
          <a:prstGeom prst="rect">
            <a:avLst/>
          </a:prstGeom>
        </p:spPr>
      </p:pic>
    </p:spTree>
    <p:extLst>
      <p:ext uri="{BB962C8B-B14F-4D97-AF65-F5344CB8AC3E}">
        <p14:creationId xmlns:p14="http://schemas.microsoft.com/office/powerpoint/2010/main" val="3937240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B5CA12-35AA-C65F-431B-FC4FAC08C3C0}"/>
              </a:ext>
            </a:extLst>
          </p:cNvPr>
          <p:cNvPicPr>
            <a:picLocks noChangeAspect="1"/>
          </p:cNvPicPr>
          <p:nvPr/>
        </p:nvPicPr>
        <p:blipFill>
          <a:blip r:embed="rId2"/>
          <a:stretch>
            <a:fillRect/>
          </a:stretch>
        </p:blipFill>
        <p:spPr>
          <a:xfrm>
            <a:off x="1922318" y="0"/>
            <a:ext cx="5299364" cy="7195930"/>
          </a:xfrm>
          <a:prstGeom prst="rect">
            <a:avLst/>
          </a:prstGeom>
        </p:spPr>
      </p:pic>
    </p:spTree>
    <p:extLst>
      <p:ext uri="{BB962C8B-B14F-4D97-AF65-F5344CB8AC3E}">
        <p14:creationId xmlns:p14="http://schemas.microsoft.com/office/powerpoint/2010/main" val="621761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bwMode="auto">
          <a:xfrm rot="5400000">
            <a:off x="7453453" y="5157667"/>
            <a:ext cx="40426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6733380" y="6092156"/>
            <a:ext cx="28575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26581" y="179977"/>
            <a:ext cx="8740242" cy="6658762"/>
            <a:chOff x="128003" y="178226"/>
            <a:chExt cx="8740242" cy="6658762"/>
          </a:xfrm>
        </p:grpSpPr>
        <p:cxnSp>
          <p:nvCxnSpPr>
            <p:cNvPr id="37" name="Straight Connector 36"/>
            <p:cNvCxnSpPr/>
            <p:nvPr/>
          </p:nvCxnSpPr>
          <p:spPr>
            <a:xfrm rot="5400000">
              <a:off x="2268884" y="6072206"/>
              <a:ext cx="28575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935390" y="6092156"/>
              <a:ext cx="28575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5207406" y="6092156"/>
              <a:ext cx="28575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4"/>
            <p:cNvGrpSpPr>
              <a:grpSpLocks/>
            </p:cNvGrpSpPr>
            <p:nvPr/>
          </p:nvGrpSpPr>
          <p:grpSpPr bwMode="auto">
            <a:xfrm>
              <a:off x="128003" y="275746"/>
              <a:ext cx="8740242" cy="4965026"/>
              <a:chOff x="217550" y="207216"/>
              <a:chExt cx="8492249" cy="5701266"/>
            </a:xfrm>
          </p:grpSpPr>
          <p:cxnSp>
            <p:nvCxnSpPr>
              <p:cNvPr id="6" name="Straight Connector 5"/>
              <p:cNvCxnSpPr/>
              <p:nvPr/>
            </p:nvCxnSpPr>
            <p:spPr>
              <a:xfrm>
                <a:off x="5451668" y="605872"/>
                <a:ext cx="902344" cy="0"/>
              </a:xfrm>
              <a:prstGeom prst="line">
                <a:avLst/>
              </a:prstGeom>
              <a:ln w="25400">
                <a:prstDash val="sysDash"/>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354011" y="207216"/>
                <a:ext cx="2290564" cy="742172"/>
              </a:xfrm>
              <a:prstGeom prst="rect">
                <a:avLst/>
              </a:prstGeom>
              <a:solidFill>
                <a:schemeClr val="bg1">
                  <a:lumMod val="65000"/>
                </a:schemeClr>
              </a:solidFill>
              <a:ln>
                <a:solidFill>
                  <a:schemeClr val="bg1">
                    <a:lumMod val="50000"/>
                  </a:schemeClr>
                </a:solidFill>
              </a:ln>
            </p:spPr>
            <p:txBody>
              <a:bodyPr wrap="square">
                <a:spAutoFit/>
              </a:bodyPr>
              <a:lstStyle/>
              <a:p>
                <a:pPr algn="ctr" fontAlgn="auto">
                  <a:spcBef>
                    <a:spcPts val="0"/>
                  </a:spcBef>
                  <a:spcAft>
                    <a:spcPts val="0"/>
                  </a:spcAft>
                  <a:defRPr/>
                </a:pPr>
                <a:r>
                  <a:rPr lang="en-US" sz="1800" b="1" dirty="0">
                    <a:latin typeface="Avenir Next Condensed" panose="020B0506020202020204" pitchFamily="34" charset="0"/>
                    <a:cs typeface="Arial" pitchFamily="34" charset="0"/>
                  </a:rPr>
                  <a:t>External Advisory</a:t>
                </a:r>
              </a:p>
              <a:p>
                <a:pPr algn="ctr" fontAlgn="auto">
                  <a:spcBef>
                    <a:spcPts val="0"/>
                  </a:spcBef>
                  <a:spcAft>
                    <a:spcPts val="0"/>
                  </a:spcAft>
                  <a:defRPr/>
                </a:pPr>
                <a:r>
                  <a:rPr lang="en-US" sz="1800" b="1" dirty="0">
                    <a:latin typeface="Avenir Next Condensed" panose="020B0506020202020204" pitchFamily="34" charset="0"/>
                    <a:cs typeface="Arial" pitchFamily="34" charset="0"/>
                  </a:rPr>
                  <a:t>Committee</a:t>
                </a:r>
              </a:p>
            </p:txBody>
          </p:sp>
          <p:cxnSp>
            <p:nvCxnSpPr>
              <p:cNvPr id="8" name="Straight Connector 7"/>
              <p:cNvCxnSpPr/>
              <p:nvPr/>
            </p:nvCxnSpPr>
            <p:spPr>
              <a:xfrm rot="5400000">
                <a:off x="2591383" y="2175359"/>
                <a:ext cx="2954923" cy="10795"/>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rot="10800000">
                <a:off x="3369337" y="1523606"/>
                <a:ext cx="686393"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078773" y="1359544"/>
                <a:ext cx="2290564" cy="388757"/>
              </a:xfrm>
              <a:prstGeom prst="rect">
                <a:avLst/>
              </a:prstGeom>
              <a:solidFill>
                <a:schemeClr val="accent1"/>
              </a:solidFill>
              <a:ln w="12700">
                <a:noFill/>
              </a:ln>
            </p:spPr>
            <p:txBody>
              <a:bodyPr wrap="square">
                <a:spAutoFit/>
              </a:bodyPr>
              <a:lstStyle/>
              <a:p>
                <a:pPr fontAlgn="auto">
                  <a:spcBef>
                    <a:spcPts val="0"/>
                  </a:spcBef>
                  <a:spcAft>
                    <a:spcPts val="0"/>
                  </a:spcAft>
                  <a:defRPr/>
                </a:pPr>
                <a:r>
                  <a:rPr lang="en-US" sz="1600" b="1" dirty="0">
                    <a:solidFill>
                      <a:schemeClr val="bg1"/>
                    </a:solidFill>
                    <a:latin typeface="Avenir Next Condensed" panose="020B0506020202020204" pitchFamily="34" charset="0"/>
                    <a:cs typeface="Arial" pitchFamily="34" charset="0"/>
                  </a:rPr>
                  <a:t>Evaluation &amp; Tracking</a:t>
                </a:r>
              </a:p>
            </p:txBody>
          </p:sp>
          <p:sp>
            <p:nvSpPr>
              <p:cNvPr id="11" name="TextBox 10"/>
              <p:cNvSpPr txBox="1"/>
              <p:nvPr/>
            </p:nvSpPr>
            <p:spPr>
              <a:xfrm>
                <a:off x="4618736" y="1385071"/>
                <a:ext cx="2290563" cy="1130929"/>
              </a:xfrm>
              <a:prstGeom prst="rect">
                <a:avLst/>
              </a:prstGeom>
              <a:solidFill>
                <a:schemeClr val="accent1">
                  <a:lumMod val="20000"/>
                  <a:lumOff val="80000"/>
                </a:schemeClr>
              </a:solidFill>
              <a:ln>
                <a:solidFill>
                  <a:schemeClr val="accent1">
                    <a:lumMod val="60000"/>
                    <a:lumOff val="40000"/>
                  </a:schemeClr>
                </a:solidFill>
              </a:ln>
            </p:spPr>
            <p:txBody>
              <a:bodyPr wrap="square">
                <a:prstTxWarp prst="textNoShape">
                  <a:avLst/>
                </a:prstTxWarp>
                <a:spAutoFit/>
              </a:bodyPr>
              <a:lstStyle/>
              <a:p>
                <a:r>
                  <a:rPr lang="en-US" sz="1600" b="1" dirty="0">
                    <a:latin typeface="Avenir Next Condensed" panose="020B0506020202020204" pitchFamily="34" charset="0"/>
                    <a:ea typeface="Arial" pitchFamily="-96" charset="0"/>
                    <a:cs typeface="Arial" pitchFamily="-96" charset="0"/>
                  </a:rPr>
                  <a:t>Administrative Core</a:t>
                </a:r>
              </a:p>
              <a:p>
                <a:r>
                  <a:rPr lang="en-US" sz="1400" dirty="0">
                    <a:solidFill>
                      <a:schemeClr val="tx2"/>
                    </a:solidFill>
                    <a:latin typeface="Avenir Next Condensed" panose="020B0506020202020204" pitchFamily="34" charset="0"/>
                    <a:ea typeface="Arial" pitchFamily="-96" charset="0"/>
                    <a:cs typeface="Arial" pitchFamily="-96" charset="0"/>
                  </a:rPr>
                  <a:t>Program Administrator</a:t>
                </a:r>
              </a:p>
              <a:p>
                <a:r>
                  <a:rPr lang="en-US" sz="1400" dirty="0">
                    <a:solidFill>
                      <a:schemeClr val="tx2"/>
                    </a:solidFill>
                    <a:latin typeface="Avenir Next Condensed" panose="020B0506020202020204" pitchFamily="34" charset="0"/>
                    <a:ea typeface="Arial" pitchFamily="-96" charset="0"/>
                    <a:cs typeface="Arial" pitchFamily="-96" charset="0"/>
                  </a:rPr>
                  <a:t>Administrative Assistant</a:t>
                </a:r>
              </a:p>
              <a:p>
                <a:r>
                  <a:rPr lang="en-US" sz="1400" dirty="0">
                    <a:solidFill>
                      <a:schemeClr val="tx2"/>
                    </a:solidFill>
                    <a:latin typeface="Avenir Next Condensed" panose="020B0506020202020204" pitchFamily="34" charset="0"/>
                    <a:ea typeface="Arial" pitchFamily="-96" charset="0"/>
                    <a:cs typeface="Arial" pitchFamily="-96" charset="0"/>
                  </a:rPr>
                  <a:t>Project Coordinator</a:t>
                </a:r>
              </a:p>
            </p:txBody>
          </p:sp>
          <p:cxnSp>
            <p:nvCxnSpPr>
              <p:cNvPr id="12" name="Straight Connector 11"/>
              <p:cNvCxnSpPr/>
              <p:nvPr/>
            </p:nvCxnSpPr>
            <p:spPr>
              <a:xfrm rot="10800000">
                <a:off x="4063447" y="2015793"/>
                <a:ext cx="53369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618736" y="2571466"/>
                <a:ext cx="2290563" cy="397393"/>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fontAlgn="auto">
                  <a:spcBef>
                    <a:spcPts val="0"/>
                  </a:spcBef>
                  <a:spcAft>
                    <a:spcPts val="0"/>
                  </a:spcAft>
                  <a:defRPr/>
                </a:pPr>
                <a:r>
                  <a:rPr lang="en-US" sz="1600" b="1" dirty="0">
                    <a:latin typeface="Avenir Next Condensed" panose="020B0506020202020204" pitchFamily="34" charset="0"/>
                    <a:cs typeface="Arial" pitchFamily="34" charset="0"/>
                  </a:rPr>
                  <a:t>Steering Committee</a:t>
                </a:r>
              </a:p>
            </p:txBody>
          </p:sp>
          <p:cxnSp>
            <p:nvCxnSpPr>
              <p:cNvPr id="14" name="Straight Connector 13"/>
              <p:cNvCxnSpPr/>
              <p:nvPr/>
            </p:nvCxnSpPr>
            <p:spPr>
              <a:xfrm rot="10800000">
                <a:off x="4063447" y="2768590"/>
                <a:ext cx="53369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618736" y="3025000"/>
                <a:ext cx="2498797" cy="388757"/>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p>
                <a:pPr fontAlgn="auto">
                  <a:spcBef>
                    <a:spcPts val="0"/>
                  </a:spcBef>
                  <a:spcAft>
                    <a:spcPts val="0"/>
                  </a:spcAft>
                  <a:defRPr/>
                </a:pPr>
                <a:r>
                  <a:rPr lang="en-US" sz="1600" b="1" dirty="0">
                    <a:latin typeface="Avenir Next Condensed" panose="020B0506020202020204" pitchFamily="34" charset="0"/>
                    <a:cs typeface="Arial" pitchFamily="34" charset="0"/>
                  </a:rPr>
                  <a:t>Mentoring Coordinator</a:t>
                </a:r>
              </a:p>
            </p:txBody>
          </p:sp>
          <p:cxnSp>
            <p:nvCxnSpPr>
              <p:cNvPr id="16" name="Straight Connector 15"/>
              <p:cNvCxnSpPr/>
              <p:nvPr/>
            </p:nvCxnSpPr>
            <p:spPr>
              <a:xfrm rot="10800000">
                <a:off x="4063447" y="3246260"/>
                <a:ext cx="533690" cy="0"/>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762594" y="3654454"/>
                <a:ext cx="7061209" cy="376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05956" y="4114855"/>
                <a:ext cx="91327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5294387" y="4114855"/>
                <a:ext cx="91327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043213" y="4111092"/>
                <a:ext cx="91327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367166" y="4114855"/>
                <a:ext cx="91327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7550" y="4304484"/>
                <a:ext cx="1829354" cy="671489"/>
              </a:xfrm>
              <a:prstGeom prst="rect">
                <a:avLst/>
              </a:prstGeom>
              <a:solidFill>
                <a:srgbClr val="71B1D7"/>
              </a:solidFill>
              <a:ln>
                <a:noFill/>
              </a:ln>
            </p:spPr>
            <p:txBody>
              <a:bodyPr>
                <a:prstTxWarp prst="textNoShape">
                  <a:avLst/>
                </a:prstTxWarp>
                <a:spAutoFit/>
              </a:bodyPr>
              <a:lstStyle/>
              <a:p>
                <a:r>
                  <a:rPr lang="en-US" sz="1800" b="1" dirty="0">
                    <a:latin typeface="Avenir Next Condensed" panose="020B0506020202020204" pitchFamily="34" charset="0"/>
                    <a:ea typeface="Arial" pitchFamily="-96" charset="0"/>
                    <a:cs typeface="Arial" pitchFamily="-96" charset="0"/>
                  </a:rPr>
                  <a:t>Bioinformatics</a:t>
                </a:r>
              </a:p>
              <a:p>
                <a:pPr algn="ctr"/>
                <a:r>
                  <a:rPr lang="en-US" sz="1400" b="1" dirty="0">
                    <a:solidFill>
                      <a:schemeClr val="bg1"/>
                    </a:solidFill>
                    <a:latin typeface="Avenir Next Condensed" panose="020B0506020202020204" pitchFamily="34" charset="0"/>
                    <a:ea typeface="Arial" pitchFamily="-96" charset="0"/>
                    <a:cs typeface="Arial" pitchFamily="-96" charset="0"/>
                  </a:rPr>
                  <a:t>Core Directors</a:t>
                </a:r>
              </a:p>
            </p:txBody>
          </p:sp>
          <p:sp>
            <p:nvSpPr>
              <p:cNvPr id="23" name="TextBox 22"/>
              <p:cNvSpPr txBox="1"/>
              <p:nvPr/>
            </p:nvSpPr>
            <p:spPr>
              <a:xfrm>
                <a:off x="4952798" y="4277058"/>
                <a:ext cx="1596454" cy="1449003"/>
              </a:xfrm>
              <a:prstGeom prst="rect">
                <a:avLst/>
              </a:prstGeom>
              <a:solidFill>
                <a:srgbClr val="71B1D7"/>
              </a:solidFill>
              <a:ln>
                <a:noFill/>
              </a:ln>
            </p:spPr>
            <p:txBody>
              <a:bodyPr wrap="square">
                <a:prstTxWarp prst="textNoShape">
                  <a:avLst/>
                </a:prstTxWarp>
                <a:spAutoFit/>
              </a:bodyPr>
              <a:lstStyle/>
              <a:p>
                <a:r>
                  <a:rPr lang="en-US" sz="1600" b="1" dirty="0">
                    <a:latin typeface="Avenir Next Condensed" panose="020B0506020202020204" pitchFamily="34" charset="0"/>
                    <a:ea typeface="Arial" pitchFamily="-96" charset="0"/>
                    <a:cs typeface="Arial" pitchFamily="-96" charset="0"/>
                  </a:rPr>
                  <a:t>Developmental Research Projects Program</a:t>
                </a:r>
              </a:p>
              <a:p>
                <a:r>
                  <a:rPr lang="en-US" sz="1400" b="1" dirty="0">
                    <a:solidFill>
                      <a:schemeClr val="bg1"/>
                    </a:solidFill>
                    <a:latin typeface="Avenir Next Condensed" panose="020B0506020202020204" pitchFamily="34" charset="0"/>
                    <a:ea typeface="Arial" pitchFamily="-96" charset="0"/>
                    <a:cs typeface="Arial" pitchFamily="-96" charset="0"/>
                  </a:rPr>
                  <a:t>Core Director</a:t>
                </a:r>
              </a:p>
              <a:p>
                <a:r>
                  <a:rPr lang="en-US" sz="1400" b="1" dirty="0">
                    <a:solidFill>
                      <a:schemeClr val="bg1"/>
                    </a:solidFill>
                    <a:latin typeface="Avenir Next Condensed" panose="020B0506020202020204" pitchFamily="34" charset="0"/>
                    <a:ea typeface="Arial" pitchFamily="-96" charset="0"/>
                    <a:cs typeface="Arial" pitchFamily="-96" charset="0"/>
                  </a:rPr>
                  <a:t>Coordinator</a:t>
                </a:r>
              </a:p>
            </p:txBody>
          </p:sp>
          <p:sp>
            <p:nvSpPr>
              <p:cNvPr id="24" name="TextBox 23"/>
              <p:cNvSpPr txBox="1"/>
              <p:nvPr/>
            </p:nvSpPr>
            <p:spPr>
              <a:xfrm>
                <a:off x="2730620" y="4281208"/>
                <a:ext cx="1735275" cy="1201612"/>
              </a:xfrm>
              <a:prstGeom prst="rect">
                <a:avLst/>
              </a:prstGeom>
              <a:solidFill>
                <a:srgbClr val="71B1D7"/>
              </a:solidFill>
              <a:ln>
                <a:noFill/>
              </a:ln>
            </p:spPr>
            <p:txBody>
              <a:bodyPr wrap="square">
                <a:prstTxWarp prst="textNoShape">
                  <a:avLst/>
                </a:prstTxWarp>
                <a:spAutoFit/>
              </a:bodyPr>
              <a:lstStyle/>
              <a:p>
                <a:r>
                  <a:rPr lang="en-US" sz="1600" b="1" dirty="0">
                    <a:latin typeface="Avenir Next Condensed" panose="020B0506020202020204" pitchFamily="34" charset="0"/>
                    <a:ea typeface="Arial" pitchFamily="-96" charset="0"/>
                    <a:cs typeface="Arial" pitchFamily="-96" charset="0"/>
                  </a:rPr>
                  <a:t>Centralized</a:t>
                </a:r>
              </a:p>
              <a:p>
                <a:r>
                  <a:rPr lang="en-US" sz="1600" b="1" dirty="0">
                    <a:latin typeface="Avenir Next Condensed" panose="020B0506020202020204" pitchFamily="34" charset="0"/>
                    <a:ea typeface="Arial" pitchFamily="-96" charset="0"/>
                    <a:cs typeface="Arial" pitchFamily="-96" charset="0"/>
                  </a:rPr>
                  <a:t>Research and</a:t>
                </a:r>
              </a:p>
              <a:p>
                <a:r>
                  <a:rPr lang="en-US" sz="1600" b="1" dirty="0">
                    <a:latin typeface="Avenir Next Condensed" panose="020B0506020202020204" pitchFamily="34" charset="0"/>
                    <a:ea typeface="Arial" pitchFamily="-96" charset="0"/>
                    <a:cs typeface="Arial" pitchFamily="-96" charset="0"/>
                  </a:rPr>
                  <a:t>Instrumentation</a:t>
                </a:r>
                <a:endParaRPr lang="en-US" sz="1200" b="1" dirty="0">
                  <a:latin typeface="Avenir Next Condensed" panose="020B0506020202020204" pitchFamily="34" charset="0"/>
                  <a:ea typeface="Arial" pitchFamily="-96" charset="0"/>
                  <a:cs typeface="Arial" pitchFamily="-96" charset="0"/>
                </a:endParaRPr>
              </a:p>
              <a:p>
                <a:r>
                  <a:rPr lang="en-US" sz="1400" b="1" dirty="0">
                    <a:solidFill>
                      <a:schemeClr val="bg1"/>
                    </a:solidFill>
                    <a:latin typeface="Avenir Next Condensed" panose="020B0506020202020204" pitchFamily="34" charset="0"/>
                    <a:ea typeface="Arial" pitchFamily="-96" charset="0"/>
                    <a:cs typeface="Arial" pitchFamily="-96" charset="0"/>
                  </a:rPr>
                  <a:t>Core Director</a:t>
                </a:r>
              </a:p>
            </p:txBody>
          </p:sp>
          <p:sp>
            <p:nvSpPr>
              <p:cNvPr id="25" name="TextBox 24"/>
              <p:cNvSpPr txBox="1"/>
              <p:nvPr/>
            </p:nvSpPr>
            <p:spPr>
              <a:xfrm>
                <a:off x="6853380" y="4282772"/>
                <a:ext cx="1856419" cy="1625710"/>
              </a:xfrm>
              <a:prstGeom prst="rect">
                <a:avLst/>
              </a:prstGeom>
              <a:solidFill>
                <a:srgbClr val="71B1D7"/>
              </a:solidFill>
              <a:ln>
                <a:noFill/>
              </a:ln>
            </p:spPr>
            <p:txBody>
              <a:bodyPr wrap="square">
                <a:prstTxWarp prst="textNoShape">
                  <a:avLst/>
                </a:prstTxWarp>
                <a:spAutoFit/>
              </a:bodyPr>
              <a:lstStyle/>
              <a:p>
                <a:r>
                  <a:rPr lang="en-US" sz="1800" b="1" dirty="0">
                    <a:latin typeface="Avenir Next Condensed" panose="020B0506020202020204" pitchFamily="34" charset="0"/>
                    <a:ea typeface="Arial" pitchFamily="-96" charset="0"/>
                    <a:cs typeface="Arial" pitchFamily="-96" charset="0"/>
                  </a:rPr>
                  <a:t>S</a:t>
                </a:r>
                <a:r>
                  <a:rPr lang="en-US" sz="1600" b="1" dirty="0">
                    <a:latin typeface="Avenir Next Condensed" panose="020B0506020202020204" pitchFamily="34" charset="0"/>
                    <a:ea typeface="Arial" pitchFamily="-96" charset="0"/>
                    <a:cs typeface="Arial" pitchFamily="-96" charset="0"/>
                  </a:rPr>
                  <a:t>cience,</a:t>
                </a:r>
              </a:p>
              <a:p>
                <a:r>
                  <a:rPr lang="en-US" sz="1800" b="1" dirty="0">
                    <a:latin typeface="Avenir Next Condensed" panose="020B0506020202020204" pitchFamily="34" charset="0"/>
                    <a:ea typeface="Arial" pitchFamily="-96" charset="0"/>
                    <a:cs typeface="Arial" pitchFamily="-96" charset="0"/>
                  </a:rPr>
                  <a:t>T</a:t>
                </a:r>
                <a:r>
                  <a:rPr lang="en-US" sz="1600" b="1" dirty="0">
                    <a:latin typeface="Avenir Next Condensed" panose="020B0506020202020204" pitchFamily="34" charset="0"/>
                    <a:ea typeface="Arial" pitchFamily="-96" charset="0"/>
                    <a:cs typeface="Arial" pitchFamily="-96" charset="0"/>
                  </a:rPr>
                  <a:t>echnology, and </a:t>
                </a:r>
              </a:p>
              <a:p>
                <a:r>
                  <a:rPr lang="en-US" sz="1800" b="1" dirty="0">
                    <a:latin typeface="Avenir Next Condensed" panose="020B0506020202020204" pitchFamily="34" charset="0"/>
                    <a:ea typeface="Arial" pitchFamily="-96" charset="0"/>
                    <a:cs typeface="Arial" pitchFamily="-96" charset="0"/>
                  </a:rPr>
                  <a:t>C</a:t>
                </a:r>
                <a:r>
                  <a:rPr lang="en-US" sz="1600" b="1" dirty="0">
                    <a:latin typeface="Avenir Next Condensed" panose="020B0506020202020204" pitchFamily="34" charset="0"/>
                    <a:ea typeface="Arial" pitchFamily="-96" charset="0"/>
                    <a:cs typeface="Arial" pitchFamily="-96" charset="0"/>
                  </a:rPr>
                  <a:t>ompetency</a:t>
                </a:r>
              </a:p>
              <a:p>
                <a:r>
                  <a:rPr lang="en-US" sz="1800" b="1" dirty="0">
                    <a:latin typeface="Avenir Next Condensed" panose="020B0506020202020204" pitchFamily="34" charset="0"/>
                    <a:ea typeface="Arial" pitchFamily="-96" charset="0"/>
                    <a:cs typeface="Arial" pitchFamily="-96" charset="0"/>
                  </a:rPr>
                  <a:t>E</a:t>
                </a:r>
                <a:r>
                  <a:rPr lang="en-US" sz="1600" b="1" dirty="0">
                    <a:latin typeface="Avenir Next Condensed" panose="020B0506020202020204" pitchFamily="34" charset="0"/>
                    <a:ea typeface="Arial" pitchFamily="-96" charset="0"/>
                    <a:cs typeface="Arial" pitchFamily="-96" charset="0"/>
                  </a:rPr>
                  <a:t>nhancement</a:t>
                </a:r>
              </a:p>
              <a:p>
                <a:r>
                  <a:rPr lang="en-US" sz="1400" b="1" dirty="0">
                    <a:solidFill>
                      <a:schemeClr val="bg1"/>
                    </a:solidFill>
                    <a:latin typeface="Avenir Next Condensed" panose="020B0506020202020204" pitchFamily="34" charset="0"/>
                    <a:ea typeface="Arial" pitchFamily="-96" charset="0"/>
                    <a:cs typeface="Arial" pitchFamily="-96" charset="0"/>
                  </a:rPr>
                  <a:t>Core Director</a:t>
                </a:r>
              </a:p>
            </p:txBody>
          </p:sp>
          <p:cxnSp>
            <p:nvCxnSpPr>
              <p:cNvPr id="26" name="Straight Connector 25"/>
              <p:cNvCxnSpPr/>
              <p:nvPr/>
            </p:nvCxnSpPr>
            <p:spPr>
              <a:xfrm rot="5400000">
                <a:off x="773631" y="5169462"/>
                <a:ext cx="46421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17550" y="5073446"/>
                <a:ext cx="1771993" cy="742172"/>
              </a:xfrm>
              <a:prstGeom prst="rect">
                <a:avLst/>
              </a:prstGeom>
              <a:solidFill>
                <a:srgbClr val="71B1D7"/>
              </a:solidFill>
              <a:ln>
                <a:noFill/>
              </a:ln>
            </p:spPr>
            <p:txBody>
              <a:bodyPr wrap="square">
                <a:spAutoFit/>
              </a:bodyPr>
              <a:lstStyle/>
              <a:p>
                <a:pPr fontAlgn="auto">
                  <a:spcBef>
                    <a:spcPts val="0"/>
                  </a:spcBef>
                  <a:spcAft>
                    <a:spcPts val="0"/>
                  </a:spcAft>
                  <a:defRPr/>
                </a:pPr>
                <a:r>
                  <a:rPr lang="en-US" sz="1200" b="1" dirty="0">
                    <a:latin typeface="Avenir Next Condensed" panose="020B0506020202020204" pitchFamily="34" charset="0"/>
                    <a:cs typeface="Arial" pitchFamily="34" charset="0"/>
                  </a:rPr>
                  <a:t>Access to Biomedical Electronic Scientific</a:t>
                </a:r>
              </a:p>
              <a:p>
                <a:pPr fontAlgn="auto">
                  <a:spcBef>
                    <a:spcPts val="0"/>
                  </a:spcBef>
                  <a:spcAft>
                    <a:spcPts val="0"/>
                  </a:spcAft>
                  <a:defRPr/>
                </a:pPr>
                <a:r>
                  <a:rPr lang="en-US" sz="1200" b="1" dirty="0">
                    <a:latin typeface="Avenir Next Condensed" panose="020B0506020202020204" pitchFamily="34" charset="0"/>
                    <a:cs typeface="Arial" pitchFamily="34" charset="0"/>
                  </a:rPr>
                  <a:t>Information</a:t>
                </a:r>
              </a:p>
            </p:txBody>
          </p:sp>
          <p:sp>
            <p:nvSpPr>
              <p:cNvPr id="5" name="TextBox 4"/>
              <p:cNvSpPr txBox="1"/>
              <p:nvPr/>
            </p:nvSpPr>
            <p:spPr>
              <a:xfrm>
                <a:off x="2686021" y="429831"/>
                <a:ext cx="2776442" cy="388757"/>
              </a:xfrm>
              <a:prstGeom prst="rect">
                <a:avLst/>
              </a:prstGeom>
              <a:solidFill>
                <a:schemeClr val="bg1">
                  <a:lumMod val="65000"/>
                </a:schemeClr>
              </a:solidFill>
              <a:ln w="28575">
                <a:solidFill>
                  <a:schemeClr val="bg1">
                    <a:lumMod val="50000"/>
                  </a:schemeClr>
                </a:solidFill>
              </a:ln>
            </p:spPr>
            <p:txBody>
              <a:bodyPr wrap="square">
                <a:spAutoFit/>
              </a:bodyPr>
              <a:lstStyle/>
              <a:p>
                <a:pPr algn="ctr" fontAlgn="auto">
                  <a:spcBef>
                    <a:spcPts val="0"/>
                  </a:spcBef>
                  <a:spcAft>
                    <a:spcPts val="0"/>
                  </a:spcAft>
                  <a:defRPr/>
                </a:pPr>
                <a:r>
                  <a:rPr lang="en-US" sz="1600" b="1" dirty="0">
                    <a:latin typeface="Avenir Next Condensed" panose="020B0506020202020204" pitchFamily="34" charset="0"/>
                    <a:cs typeface="Arial" pitchFamily="34" charset="0"/>
                  </a:rPr>
                  <a:t>Principal Investigator</a:t>
                </a:r>
              </a:p>
            </p:txBody>
          </p:sp>
        </p:grpSp>
        <p:sp>
          <p:nvSpPr>
            <p:cNvPr id="29" name="TextBox 28"/>
            <p:cNvSpPr txBox="1"/>
            <p:nvPr/>
          </p:nvSpPr>
          <p:spPr>
            <a:xfrm>
              <a:off x="171439" y="6221435"/>
              <a:ext cx="1504950" cy="615553"/>
            </a:xfrm>
            <a:prstGeom prst="rect">
              <a:avLst/>
            </a:prstGeom>
            <a:solidFill>
              <a:srgbClr val="71B1D7"/>
            </a:solidFill>
            <a:ln>
              <a:noFill/>
            </a:ln>
          </p:spPr>
          <p:txBody>
            <a:bodyPr wrap="square">
              <a:prstTxWarp prst="textNoShape">
                <a:avLst/>
              </a:prstTxWarp>
              <a:spAutoFit/>
            </a:bodyPr>
            <a:lstStyle/>
            <a:p>
              <a:pPr algn="ctr"/>
              <a:r>
                <a:rPr lang="en-US" sz="1200" b="1" dirty="0">
                  <a:latin typeface="Avenir Next Condensed" panose="020B0506020202020204" pitchFamily="34" charset="0"/>
                  <a:ea typeface="Arial" pitchFamily="-96" charset="0"/>
                  <a:cs typeface="Arial" pitchFamily="-96" charset="0"/>
                </a:rPr>
                <a:t>DNA Sequencing</a:t>
              </a:r>
            </a:p>
            <a:p>
              <a:pPr algn="ctr"/>
              <a:r>
                <a:rPr lang="en-US" sz="1200" b="1" dirty="0">
                  <a:latin typeface="Avenir Next Condensed" panose="020B0506020202020204" pitchFamily="34" charset="0"/>
                  <a:ea typeface="Arial" pitchFamily="-96" charset="0"/>
                  <a:cs typeface="Arial" pitchFamily="-96" charset="0"/>
                </a:rPr>
                <a:t>&amp; Genotyping</a:t>
              </a:r>
            </a:p>
            <a:p>
              <a:pPr algn="ctr"/>
              <a:r>
                <a:rPr lang="en-US" sz="1000" b="1" dirty="0">
                  <a:solidFill>
                    <a:schemeClr val="bg1"/>
                  </a:solidFill>
                  <a:latin typeface="Avenir Next Condensed" panose="020B0506020202020204" pitchFamily="34" charset="0"/>
                  <a:ea typeface="Arial" pitchFamily="-96" charset="0"/>
                  <a:cs typeface="Arial" pitchFamily="-96" charset="0"/>
                </a:rPr>
                <a:t>Facility Coordinator</a:t>
              </a:r>
            </a:p>
          </p:txBody>
        </p:sp>
        <p:cxnSp>
          <p:nvCxnSpPr>
            <p:cNvPr id="30" name="Straight Connector 29"/>
            <p:cNvCxnSpPr/>
            <p:nvPr/>
          </p:nvCxnSpPr>
          <p:spPr>
            <a:xfrm>
              <a:off x="1357290" y="5949280"/>
              <a:ext cx="710314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580" y="6198768"/>
              <a:ext cx="1357325" cy="430887"/>
            </a:xfrm>
            <a:prstGeom prst="rect">
              <a:avLst/>
            </a:prstGeom>
            <a:solidFill>
              <a:srgbClr val="71B1D7"/>
            </a:solidFill>
            <a:ln>
              <a:noFill/>
            </a:ln>
          </p:spPr>
          <p:txBody>
            <a:bodyPr wrap="square">
              <a:prstTxWarp prst="textNoShape">
                <a:avLst/>
              </a:prstTxWarp>
              <a:spAutoFit/>
            </a:bodyPr>
            <a:lstStyle/>
            <a:p>
              <a:pPr algn="ctr"/>
              <a:r>
                <a:rPr lang="en-US" sz="1200" b="1" dirty="0">
                  <a:latin typeface="Avenir Next Condensed" panose="020B0506020202020204" pitchFamily="34" charset="0"/>
                  <a:ea typeface="Arial" pitchFamily="-96" charset="0"/>
                  <a:cs typeface="Arial" pitchFamily="-96" charset="0"/>
                </a:rPr>
                <a:t>Genetics</a:t>
              </a:r>
            </a:p>
            <a:p>
              <a:pPr algn="ctr"/>
              <a:r>
                <a:rPr lang="en-US" sz="1000" b="1" dirty="0">
                  <a:solidFill>
                    <a:schemeClr val="bg1"/>
                  </a:solidFill>
                  <a:latin typeface="Avenir Next Condensed" panose="020B0506020202020204" pitchFamily="34" charset="0"/>
                  <a:ea typeface="Arial" pitchFamily="-96" charset="0"/>
                  <a:cs typeface="Arial" pitchFamily="-96" charset="0"/>
                </a:rPr>
                <a:t>Facility Coordinator</a:t>
              </a:r>
            </a:p>
          </p:txBody>
        </p:sp>
        <p:sp>
          <p:nvSpPr>
            <p:cNvPr id="32" name="TextBox 31"/>
            <p:cNvSpPr txBox="1"/>
            <p:nvPr/>
          </p:nvSpPr>
          <p:spPr>
            <a:xfrm>
              <a:off x="4806085" y="6201488"/>
              <a:ext cx="1303346" cy="430887"/>
            </a:xfrm>
            <a:prstGeom prst="rect">
              <a:avLst/>
            </a:prstGeom>
            <a:solidFill>
              <a:srgbClr val="71B1D7"/>
            </a:solidFill>
            <a:ln>
              <a:noFill/>
            </a:ln>
          </p:spPr>
          <p:txBody>
            <a:bodyPr wrap="square">
              <a:prstTxWarp prst="textNoShape">
                <a:avLst/>
              </a:prstTxWarp>
              <a:spAutoFit/>
            </a:bodyPr>
            <a:lstStyle/>
            <a:p>
              <a:pPr algn="ctr"/>
              <a:r>
                <a:rPr lang="en-US" sz="1200" b="1" dirty="0" err="1">
                  <a:latin typeface="Avenir Next Condensed" panose="020B0506020202020204" pitchFamily="34" charset="0"/>
                  <a:ea typeface="Arial" pitchFamily="-96" charset="0"/>
                  <a:cs typeface="Arial" pitchFamily="-96" charset="0"/>
                </a:rPr>
                <a:t>Metabolomics</a:t>
              </a:r>
              <a:endParaRPr lang="en-US" sz="1200" b="1" dirty="0">
                <a:latin typeface="Avenir Next Condensed" panose="020B0506020202020204" pitchFamily="34" charset="0"/>
                <a:ea typeface="Arial" pitchFamily="-96" charset="0"/>
                <a:cs typeface="Arial" pitchFamily="-96" charset="0"/>
              </a:endParaRPr>
            </a:p>
            <a:p>
              <a:pPr algn="ctr"/>
              <a:r>
                <a:rPr lang="en-US" sz="1000" b="1" dirty="0">
                  <a:solidFill>
                    <a:schemeClr val="bg1"/>
                  </a:solidFill>
                  <a:latin typeface="Avenir Next Condensed" panose="020B0506020202020204" pitchFamily="34" charset="0"/>
                  <a:ea typeface="Arial" pitchFamily="-96" charset="0"/>
                  <a:cs typeface="Arial" pitchFamily="-96" charset="0"/>
                </a:rPr>
                <a:t>Facility Coordinator</a:t>
              </a:r>
            </a:p>
          </p:txBody>
        </p:sp>
        <p:sp>
          <p:nvSpPr>
            <p:cNvPr id="34" name="TextBox 33"/>
            <p:cNvSpPr txBox="1"/>
            <p:nvPr/>
          </p:nvSpPr>
          <p:spPr>
            <a:xfrm>
              <a:off x="6221473" y="6201488"/>
              <a:ext cx="1325044" cy="584775"/>
            </a:xfrm>
            <a:prstGeom prst="rect">
              <a:avLst/>
            </a:prstGeom>
            <a:solidFill>
              <a:srgbClr val="71B1D7"/>
            </a:solidFill>
            <a:ln>
              <a:noFill/>
            </a:ln>
          </p:spPr>
          <p:txBody>
            <a:bodyPr wrap="square">
              <a:prstTxWarp prst="textNoShape">
                <a:avLst/>
              </a:prstTxWarp>
              <a:spAutoFit/>
            </a:bodyPr>
            <a:lstStyle/>
            <a:p>
              <a:pPr algn="ctr"/>
              <a:r>
                <a:rPr lang="en-US" sz="1200" b="1" dirty="0" err="1">
                  <a:latin typeface="Avenir Next Condensed" panose="020B0506020202020204" pitchFamily="34" charset="0"/>
                  <a:ea typeface="Arial" pitchFamily="-96" charset="0"/>
                  <a:cs typeface="Arial" pitchFamily="-96" charset="0"/>
                </a:rPr>
                <a:t>ChemTox</a:t>
              </a:r>
              <a:endParaRPr lang="en-US" sz="1200" b="1" dirty="0">
                <a:latin typeface="Avenir Next Condensed" panose="020B0506020202020204" pitchFamily="34" charset="0"/>
                <a:ea typeface="Arial" pitchFamily="-96" charset="0"/>
                <a:cs typeface="Arial" pitchFamily="-96" charset="0"/>
              </a:endParaRPr>
            </a:p>
            <a:p>
              <a:r>
                <a:rPr lang="en-US" sz="1000" b="1" dirty="0">
                  <a:solidFill>
                    <a:schemeClr val="bg1"/>
                  </a:solidFill>
                  <a:latin typeface="Avenir Next Condensed" panose="020B0506020202020204" pitchFamily="34" charset="0"/>
                  <a:ea typeface="Arial" pitchFamily="-96" charset="0"/>
                  <a:cs typeface="Arial" pitchFamily="-96" charset="0"/>
                </a:rPr>
                <a:t>Facility Coordinator</a:t>
              </a:r>
            </a:p>
            <a:p>
              <a:endParaRPr lang="en-US" sz="1000" b="1" dirty="0">
                <a:solidFill>
                  <a:schemeClr val="bg1"/>
                </a:solidFill>
                <a:latin typeface="Avenir Next Condensed" panose="020B0506020202020204" pitchFamily="34" charset="0"/>
                <a:ea typeface="Arial" pitchFamily="-96" charset="0"/>
                <a:cs typeface="Arial" pitchFamily="-96" charset="0"/>
              </a:endParaRPr>
            </a:p>
          </p:txBody>
        </p:sp>
        <p:sp>
          <p:nvSpPr>
            <p:cNvPr id="35" name="TextBox 34"/>
            <p:cNvSpPr txBox="1"/>
            <p:nvPr/>
          </p:nvSpPr>
          <p:spPr>
            <a:xfrm>
              <a:off x="2928926" y="910953"/>
              <a:ext cx="2428892" cy="338554"/>
            </a:xfrm>
            <a:prstGeom prst="rect">
              <a:avLst/>
            </a:prstGeom>
            <a:solidFill>
              <a:schemeClr val="bg1">
                <a:lumMod val="75000"/>
              </a:schemeClr>
            </a:solidFill>
            <a:ln w="12700">
              <a:noFill/>
            </a:ln>
          </p:spPr>
          <p:txBody>
            <a:bodyPr wrap="square" rtlCol="0">
              <a:spAutoFit/>
            </a:bodyPr>
            <a:lstStyle/>
            <a:p>
              <a:pPr algn="ctr"/>
              <a:r>
                <a:rPr lang="en-US" sz="1600" b="1" dirty="0">
                  <a:latin typeface="Avenir Next Condensed" panose="020B0506020202020204" pitchFamily="34" charset="0"/>
                </a:rPr>
                <a:t>Program Coordinator</a:t>
              </a:r>
            </a:p>
          </p:txBody>
        </p:sp>
        <p:cxnSp>
          <p:nvCxnSpPr>
            <p:cNvPr id="36" name="Straight Connector 35"/>
            <p:cNvCxnSpPr/>
            <p:nvPr/>
          </p:nvCxnSpPr>
          <p:spPr>
            <a:xfrm rot="5400000">
              <a:off x="1214414" y="6072206"/>
              <a:ext cx="28575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8302564" y="6092156"/>
              <a:ext cx="28575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41" name="Picture 40"/>
            <p:cNvPicPr/>
            <p:nvPr/>
          </p:nvPicPr>
          <p:blipFill>
            <a:blip r:embed="rId3"/>
            <a:stretch>
              <a:fillRect/>
            </a:stretch>
          </p:blipFill>
          <p:spPr>
            <a:xfrm>
              <a:off x="315650" y="178226"/>
              <a:ext cx="1998844" cy="890144"/>
            </a:xfrm>
            <a:prstGeom prst="rect">
              <a:avLst/>
            </a:prstGeom>
          </p:spPr>
        </p:pic>
        <p:sp>
          <p:nvSpPr>
            <p:cNvPr id="33" name="TextBox 32"/>
            <p:cNvSpPr txBox="1"/>
            <p:nvPr/>
          </p:nvSpPr>
          <p:spPr>
            <a:xfrm>
              <a:off x="3282003" y="6202782"/>
              <a:ext cx="1371798" cy="430887"/>
            </a:xfrm>
            <a:prstGeom prst="rect">
              <a:avLst/>
            </a:prstGeom>
            <a:solidFill>
              <a:srgbClr val="71B1D7"/>
            </a:solidFill>
            <a:ln>
              <a:noFill/>
            </a:ln>
          </p:spPr>
          <p:txBody>
            <a:bodyPr wrap="square">
              <a:prstTxWarp prst="textNoShape">
                <a:avLst/>
              </a:prstTxWarp>
              <a:spAutoFit/>
            </a:bodyPr>
            <a:lstStyle/>
            <a:p>
              <a:pPr algn="ctr"/>
              <a:r>
                <a:rPr lang="en-US" sz="1200" b="1" dirty="0">
                  <a:latin typeface="Avenir Next Condensed" panose="020B0506020202020204" pitchFamily="34" charset="0"/>
                  <a:ea typeface="Arial" pitchFamily="-96" charset="0"/>
                  <a:cs typeface="Arial" pitchFamily="-96" charset="0"/>
                </a:rPr>
                <a:t>Proteomics</a:t>
              </a:r>
            </a:p>
            <a:p>
              <a:pPr algn="ctr"/>
              <a:r>
                <a:rPr lang="en-US" sz="1000" b="1" dirty="0">
                  <a:solidFill>
                    <a:schemeClr val="bg1"/>
                  </a:solidFill>
                  <a:latin typeface="Avenir Next Condensed" panose="020B0506020202020204" pitchFamily="34" charset="0"/>
                  <a:ea typeface="Arial" pitchFamily="-96" charset="0"/>
                  <a:cs typeface="Arial" pitchFamily="-96" charset="0"/>
                </a:rPr>
                <a:t>Facility Coordinator</a:t>
              </a:r>
            </a:p>
          </p:txBody>
        </p:sp>
      </p:grpSp>
      <p:sp>
        <p:nvSpPr>
          <p:cNvPr id="42" name="TextBox 41"/>
          <p:cNvSpPr txBox="1"/>
          <p:nvPr/>
        </p:nvSpPr>
        <p:spPr>
          <a:xfrm>
            <a:off x="7560086" y="6203812"/>
            <a:ext cx="1306737" cy="577081"/>
          </a:xfrm>
          <a:prstGeom prst="rect">
            <a:avLst/>
          </a:prstGeom>
          <a:solidFill>
            <a:srgbClr val="71B1D7"/>
          </a:solidFill>
          <a:ln>
            <a:noFill/>
          </a:ln>
        </p:spPr>
        <p:txBody>
          <a:bodyPr wrap="square">
            <a:prstTxWarp prst="textNoShape">
              <a:avLst/>
            </a:prstTxWarp>
            <a:spAutoFit/>
          </a:bodyPr>
          <a:lstStyle/>
          <a:p>
            <a:pPr algn="just"/>
            <a:r>
              <a:rPr lang="en-US" sz="1150" b="1" dirty="0">
                <a:latin typeface="Avenir Next Condensed" panose="020B0506020202020204" pitchFamily="34" charset="0"/>
                <a:ea typeface="Arial" pitchFamily="-96" charset="0"/>
                <a:cs typeface="Arial" pitchFamily="-96" charset="0"/>
              </a:rPr>
              <a:t>Protein Dynamics</a:t>
            </a:r>
          </a:p>
          <a:p>
            <a:r>
              <a:rPr lang="en-US" sz="1000" b="1" dirty="0">
                <a:solidFill>
                  <a:schemeClr val="bg1"/>
                </a:solidFill>
                <a:latin typeface="Avenir Next Condensed" panose="020B0506020202020204" pitchFamily="34" charset="0"/>
                <a:ea typeface="Arial" pitchFamily="-96" charset="0"/>
                <a:cs typeface="Arial" pitchFamily="-96" charset="0"/>
              </a:rPr>
              <a:t>Facility  Coordinator</a:t>
            </a:r>
          </a:p>
          <a:p>
            <a:endParaRPr lang="en-US" sz="1000" b="1" dirty="0">
              <a:solidFill>
                <a:schemeClr val="bg1"/>
              </a:solidFill>
              <a:latin typeface="Avenir Next Condensed" panose="020B0506020202020204" pitchFamily="34" charset="0"/>
              <a:ea typeface="Arial" pitchFamily="-96" charset="0"/>
              <a:cs typeface="Arial" pitchFamily="-96" charset="0"/>
            </a:endParaRPr>
          </a:p>
        </p:txBody>
      </p:sp>
      <p:sp>
        <p:nvSpPr>
          <p:cNvPr id="46" name="TextBox 45"/>
          <p:cNvSpPr txBox="1"/>
          <p:nvPr/>
        </p:nvSpPr>
        <p:spPr bwMode="auto">
          <a:xfrm>
            <a:off x="6956193" y="5356534"/>
            <a:ext cx="1899926" cy="276999"/>
          </a:xfrm>
          <a:prstGeom prst="rect">
            <a:avLst/>
          </a:prstGeom>
          <a:solidFill>
            <a:srgbClr val="71B1D7"/>
          </a:solidFill>
          <a:ln>
            <a:noFill/>
          </a:ln>
        </p:spPr>
        <p:txBody>
          <a:bodyPr wrap="square">
            <a:spAutoFit/>
          </a:bodyPr>
          <a:lstStyle/>
          <a:p>
            <a:pPr fontAlgn="auto">
              <a:spcBef>
                <a:spcPts val="0"/>
              </a:spcBef>
              <a:spcAft>
                <a:spcPts val="0"/>
              </a:spcAft>
              <a:defRPr/>
            </a:pPr>
            <a:r>
              <a:rPr lang="en-US" sz="1200" b="1" dirty="0">
                <a:latin typeface="Avenir Next Condensed" panose="020B0506020202020204" pitchFamily="34" charset="0"/>
                <a:cs typeface="Arial" pitchFamily="34" charset="0"/>
              </a:rPr>
              <a:t>Community Based Research</a:t>
            </a:r>
          </a:p>
        </p:txBody>
      </p:sp>
      <p:cxnSp>
        <p:nvCxnSpPr>
          <p:cNvPr id="51" name="Straight Connector 50"/>
          <p:cNvCxnSpPr/>
          <p:nvPr/>
        </p:nvCxnSpPr>
        <p:spPr bwMode="auto">
          <a:xfrm>
            <a:off x="3506154" y="4870078"/>
            <a:ext cx="0" cy="107920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auto">
          <a:xfrm>
            <a:off x="922492" y="5090210"/>
            <a:ext cx="0" cy="2830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67137" y="98988"/>
            <a:ext cx="2857520" cy="264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Condensed" panose="020B0506020202020204" pitchFamily="34" charset="0"/>
              </a:rPr>
              <a:t>Program Officer-NIH</a:t>
            </a:r>
          </a:p>
        </p:txBody>
      </p:sp>
      <p:sp>
        <p:nvSpPr>
          <p:cNvPr id="47" name="TextBox 46"/>
          <p:cNvSpPr txBox="1"/>
          <p:nvPr/>
        </p:nvSpPr>
        <p:spPr bwMode="auto">
          <a:xfrm>
            <a:off x="139653" y="5244469"/>
            <a:ext cx="1823739" cy="646331"/>
          </a:xfrm>
          <a:prstGeom prst="rect">
            <a:avLst/>
          </a:prstGeom>
          <a:solidFill>
            <a:srgbClr val="71B1D7"/>
          </a:solidFill>
          <a:ln>
            <a:noFill/>
          </a:ln>
        </p:spPr>
        <p:txBody>
          <a:bodyPr wrap="square">
            <a:spAutoFit/>
          </a:bodyPr>
          <a:lstStyle/>
          <a:p>
            <a:pPr fontAlgn="auto">
              <a:spcBef>
                <a:spcPts val="0"/>
              </a:spcBef>
              <a:spcAft>
                <a:spcPts val="0"/>
              </a:spcAft>
              <a:defRPr/>
            </a:pPr>
            <a:r>
              <a:rPr lang="en-US" sz="1200" b="1" dirty="0">
                <a:latin typeface="Avenir Next Condensed" panose="020B0506020202020204" pitchFamily="34" charset="0"/>
                <a:cs typeface="Arial" pitchFamily="34" charset="0"/>
              </a:rPr>
              <a:t>Data Visualization &amp;</a:t>
            </a:r>
          </a:p>
          <a:p>
            <a:pPr fontAlgn="auto">
              <a:spcBef>
                <a:spcPts val="0"/>
              </a:spcBef>
              <a:spcAft>
                <a:spcPts val="0"/>
              </a:spcAft>
              <a:defRPr/>
            </a:pPr>
            <a:r>
              <a:rPr lang="en-US" sz="1200" b="1" dirty="0">
                <a:latin typeface="Avenir Next Condensed" panose="020B0506020202020204" pitchFamily="34" charset="0"/>
                <a:cs typeface="Arial" pitchFamily="34" charset="0"/>
              </a:rPr>
              <a:t>Data Analysis </a:t>
            </a:r>
          </a:p>
          <a:p>
            <a:pPr fontAlgn="auto">
              <a:spcBef>
                <a:spcPts val="0"/>
              </a:spcBef>
              <a:spcAft>
                <a:spcPts val="0"/>
              </a:spcAft>
              <a:defRPr/>
            </a:pPr>
            <a:endParaRPr lang="en-US" sz="1200" b="1" dirty="0">
              <a:latin typeface="Avenir Next Condensed" panose="020B0506020202020204" pitchFamily="34" charset="0"/>
              <a:cs typeface="Arial" pitchFamily="34" charset="0"/>
            </a:endParaRPr>
          </a:p>
        </p:txBody>
      </p:sp>
    </p:spTree>
    <p:extLst>
      <p:ext uri="{BB962C8B-B14F-4D97-AF65-F5344CB8AC3E}">
        <p14:creationId xmlns:p14="http://schemas.microsoft.com/office/powerpoint/2010/main" val="115950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93602FC-6505-D94A-8E8A-25C3A7C65E60}"/>
              </a:ext>
            </a:extLst>
          </p:cNvPr>
          <p:cNvPicPr>
            <a:picLocks noChangeAspect="1"/>
          </p:cNvPicPr>
          <p:nvPr/>
        </p:nvPicPr>
        <p:blipFill>
          <a:blip r:embed="rId2"/>
          <a:stretch>
            <a:fillRect/>
          </a:stretch>
        </p:blipFill>
        <p:spPr>
          <a:xfrm>
            <a:off x="308009" y="62523"/>
            <a:ext cx="5495614" cy="6858000"/>
          </a:xfrm>
          <a:prstGeom prst="rect">
            <a:avLst/>
          </a:prstGeom>
        </p:spPr>
      </p:pic>
      <p:sp>
        <p:nvSpPr>
          <p:cNvPr id="4" name="TextBox 3">
            <a:extLst>
              <a:ext uri="{FF2B5EF4-FFF2-40B4-BE49-F238E27FC236}">
                <a16:creationId xmlns:a16="http://schemas.microsoft.com/office/drawing/2014/main" id="{C6EF126F-548C-1540-8353-6883E3A0CF21}"/>
              </a:ext>
            </a:extLst>
          </p:cNvPr>
          <p:cNvSpPr txBox="1"/>
          <p:nvPr/>
        </p:nvSpPr>
        <p:spPr>
          <a:xfrm>
            <a:off x="5803623" y="880711"/>
            <a:ext cx="3238777" cy="563231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 Personal Statement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Briefly describe why you are </a:t>
            </a:r>
            <a:r>
              <a:rPr lang="en-US" u="sng" dirty="0">
                <a:latin typeface="Arial" panose="020B0604020202020204" pitchFamily="34" charset="0"/>
                <a:cs typeface="Arial" panose="020B0604020202020204" pitchFamily="34" charset="0"/>
              </a:rPr>
              <a:t>well-suited for your role(s) in this project</a:t>
            </a:r>
            <a:r>
              <a:rPr lang="en-US" dirty="0">
                <a:latin typeface="Arial" panose="020B0604020202020204" pitchFamily="34" charset="0"/>
                <a:cs typeface="Arial" panose="020B0604020202020204" pitchFamily="34" charset="0"/>
              </a:rPr>
              <a:t>. Relevant factors: aspects of your training; your previous experimental work on this specific topic or related topics; your technical expertise; your collaborators or scientific environment; and/or your past performance in this or related fields, including ongoing and completed research projects from the past three years that you want to draw attention to (</a:t>
            </a:r>
            <a:r>
              <a:rPr lang="en-US" dirty="0">
                <a:highlight>
                  <a:srgbClr val="FFFF00"/>
                </a:highlight>
                <a:latin typeface="Arial" panose="020B0604020202020204" pitchFamily="34" charset="0"/>
                <a:cs typeface="Arial" panose="020B0604020202020204" pitchFamily="34" charset="0"/>
              </a:rPr>
              <a:t>previously captured under Section D. Research Support)</a:t>
            </a:r>
            <a:r>
              <a:rPr lang="en-US"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293512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B6C30-E7EF-4143-8BD9-A28E8D5FAADA}"/>
              </a:ext>
            </a:extLst>
          </p:cNvPr>
          <p:cNvPicPr>
            <a:picLocks noChangeAspect="1"/>
          </p:cNvPicPr>
          <p:nvPr/>
        </p:nvPicPr>
        <p:blipFill>
          <a:blip r:embed="rId2"/>
          <a:stretch>
            <a:fillRect/>
          </a:stretch>
        </p:blipFill>
        <p:spPr>
          <a:xfrm>
            <a:off x="197745" y="343877"/>
            <a:ext cx="5461852" cy="4415692"/>
          </a:xfrm>
          <a:prstGeom prst="rect">
            <a:avLst/>
          </a:prstGeom>
        </p:spPr>
      </p:pic>
      <p:sp>
        <p:nvSpPr>
          <p:cNvPr id="4" name="TextBox 3">
            <a:extLst>
              <a:ext uri="{FF2B5EF4-FFF2-40B4-BE49-F238E27FC236}">
                <a16:creationId xmlns:a16="http://schemas.microsoft.com/office/drawing/2014/main" id="{BD073FD0-945B-734E-99DA-7E04D6574E53}"/>
              </a:ext>
            </a:extLst>
          </p:cNvPr>
          <p:cNvSpPr txBox="1"/>
          <p:nvPr/>
        </p:nvSpPr>
        <p:spPr>
          <a:xfrm>
            <a:off x="5659597" y="278642"/>
            <a:ext cx="3275284" cy="4401205"/>
          </a:xfrm>
          <a:prstGeom prst="rect">
            <a:avLst/>
          </a:prstGeom>
          <a:solidFill>
            <a:schemeClr val="bg2"/>
          </a:solidFill>
          <a:scene3d>
            <a:camera prst="orthographicFront"/>
            <a:lightRig rig="threePt" dir="t"/>
          </a:scene3d>
          <a:sp3d contourW="12700">
            <a:contourClr>
              <a:schemeClr val="accent1">
                <a:lumMod val="75000"/>
              </a:schemeClr>
            </a:contourClr>
          </a:sp3d>
        </p:spPr>
        <p:txBody>
          <a:bodyPr wrap="square" rtlCol="0">
            <a:spAutoFit/>
          </a:bodyPr>
          <a:lstStyle/>
          <a:p>
            <a:r>
              <a:rPr lang="en-US" sz="1400" b="1" dirty="0">
                <a:latin typeface="Arial" panose="020B0604020202020204" pitchFamily="34" charset="0"/>
                <a:cs typeface="Arial" panose="020B0604020202020204" pitchFamily="34" charset="0"/>
              </a:rPr>
              <a:t>You may cite up to four publications </a:t>
            </a:r>
            <a:r>
              <a:rPr lang="en-US" sz="1400" dirty="0">
                <a:latin typeface="Arial" panose="020B0604020202020204" pitchFamily="34" charset="0"/>
                <a:cs typeface="Arial" panose="020B0604020202020204" pitchFamily="34" charset="0"/>
              </a:rPr>
              <a:t>or research products that highlight your experience and qualifications </a:t>
            </a:r>
            <a:r>
              <a:rPr lang="en-US" sz="1400" u="sng" dirty="0">
                <a:latin typeface="Arial" panose="020B0604020202020204" pitchFamily="34" charset="0"/>
                <a:cs typeface="Arial" panose="020B0604020202020204" pitchFamily="34" charset="0"/>
              </a:rPr>
              <a:t>for this project: </a:t>
            </a:r>
            <a:r>
              <a:rPr lang="en-US" sz="1400" dirty="0">
                <a:latin typeface="Arial" panose="020B0604020202020204" pitchFamily="34" charset="0"/>
                <a:cs typeface="Arial" panose="020B0604020202020204" pitchFamily="34" charset="0"/>
              </a:rPr>
              <a:t>audio or video products;</a:t>
            </a:r>
          </a:p>
          <a:p>
            <a:r>
              <a:rPr lang="en-US" sz="1400" dirty="0">
                <a:latin typeface="Arial" panose="020B0604020202020204" pitchFamily="34" charset="0"/>
                <a:cs typeface="Arial" panose="020B0604020202020204" pitchFamily="34" charset="0"/>
              </a:rPr>
              <a:t>conference proceedings such as meeting abstracts, posters, or other presentations;</a:t>
            </a:r>
          </a:p>
          <a:p>
            <a:r>
              <a:rPr lang="en-US" sz="1400" dirty="0">
                <a:latin typeface="Arial" panose="020B0604020202020204" pitchFamily="34" charset="0"/>
                <a:cs typeface="Arial" panose="020B0604020202020204" pitchFamily="34" charset="0"/>
              </a:rPr>
              <a:t>Patents;</a:t>
            </a:r>
          </a:p>
          <a:p>
            <a:r>
              <a:rPr lang="en-US" sz="1400" dirty="0">
                <a:latin typeface="Arial" panose="020B0604020202020204" pitchFamily="34" charset="0"/>
                <a:cs typeface="Arial" panose="020B0604020202020204" pitchFamily="34" charset="0"/>
              </a:rPr>
              <a:t>data and research materials;</a:t>
            </a:r>
          </a:p>
          <a:p>
            <a:r>
              <a:rPr lang="en-US" sz="1400" dirty="0">
                <a:latin typeface="Arial" panose="020B0604020202020204" pitchFamily="34" charset="0"/>
                <a:cs typeface="Arial" panose="020B0604020202020204" pitchFamily="34" charset="0"/>
              </a:rPr>
              <a:t>Databases;</a:t>
            </a:r>
          </a:p>
          <a:p>
            <a:r>
              <a:rPr lang="en-US" sz="1400" dirty="0">
                <a:latin typeface="Arial" panose="020B0604020202020204" pitchFamily="34" charset="0"/>
                <a:cs typeface="Arial" panose="020B0604020202020204" pitchFamily="34" charset="0"/>
              </a:rPr>
              <a:t>educational aids or curricula; instruments or equipment; </a:t>
            </a:r>
          </a:p>
          <a:p>
            <a:r>
              <a:rPr lang="en-US" sz="1400" dirty="0">
                <a:latin typeface="Arial" panose="020B0604020202020204" pitchFamily="34" charset="0"/>
                <a:cs typeface="Arial" panose="020B0604020202020204" pitchFamily="34" charset="0"/>
              </a:rPr>
              <a:t>models; protocols; </a:t>
            </a:r>
          </a:p>
          <a:p>
            <a:r>
              <a:rPr lang="en-US" sz="1400" dirty="0">
                <a:latin typeface="Arial" panose="020B0604020202020204" pitchFamily="34" charset="0"/>
                <a:cs typeface="Arial" panose="020B0604020202020204" pitchFamily="34" charset="0"/>
              </a:rPr>
              <a:t>and software or </a:t>
            </a:r>
            <a:r>
              <a:rPr lang="en-US" sz="1400" dirty="0" err="1">
                <a:latin typeface="Arial" panose="020B0604020202020204" pitchFamily="34" charset="0"/>
                <a:cs typeface="Arial" panose="020B0604020202020204" pitchFamily="34" charset="0"/>
              </a:rPr>
              <a:t>netware</a:t>
            </a:r>
            <a:r>
              <a:rPr lang="en-US" sz="1400" dirty="0">
                <a:latin typeface="Arial" panose="020B0604020202020204" pitchFamily="34" charset="0"/>
                <a:cs typeface="Arial" panose="020B0604020202020204" pitchFamily="34" charset="0"/>
              </a:rPr>
              <a:t>. </a:t>
            </a:r>
          </a:p>
          <a:p>
            <a:r>
              <a:rPr lang="en-US" sz="1400" i="1" dirty="0">
                <a:latin typeface="Arial" panose="020B0604020202020204" pitchFamily="34" charset="0"/>
                <a:cs typeface="Arial" panose="020B0604020202020204" pitchFamily="34" charset="0"/>
              </a:rPr>
              <a:t>Use of hyperlinks and URLs to cite these items is not allowed.</a:t>
            </a:r>
          </a:p>
          <a:p>
            <a:r>
              <a:rPr lang="en-US" sz="1400" dirty="0">
                <a:latin typeface="Arial" panose="020B0604020202020204" pitchFamily="34" charset="0"/>
                <a:cs typeface="Arial" panose="020B0604020202020204" pitchFamily="34" charset="0"/>
              </a:rPr>
              <a:t>You are allowed to cite </a:t>
            </a:r>
            <a:r>
              <a:rPr lang="en-US" sz="1400" b="1" dirty="0">
                <a:latin typeface="Arial" panose="020B0604020202020204" pitchFamily="34" charset="0"/>
                <a:cs typeface="Arial" panose="020B0604020202020204" pitchFamily="34" charset="0"/>
              </a:rPr>
              <a:t>interim research products:</a:t>
            </a:r>
          </a:p>
          <a:p>
            <a:r>
              <a:rPr lang="en-US" sz="1400" dirty="0">
                <a:latin typeface="Arial" panose="020B0604020202020204" pitchFamily="34" charset="0"/>
                <a:cs typeface="Arial" panose="020B0604020202020204" pitchFamily="34" charset="0"/>
              </a:rPr>
              <a:t>e.g. preprints of accepted articles, pre-registered protocols</a:t>
            </a:r>
          </a:p>
        </p:txBody>
      </p:sp>
      <p:sp>
        <p:nvSpPr>
          <p:cNvPr id="5" name="TextBox 4">
            <a:extLst>
              <a:ext uri="{FF2B5EF4-FFF2-40B4-BE49-F238E27FC236}">
                <a16:creationId xmlns:a16="http://schemas.microsoft.com/office/drawing/2014/main" id="{EA67FAFE-BE44-9845-948A-34A03746A9F3}"/>
              </a:ext>
            </a:extLst>
          </p:cNvPr>
          <p:cNvSpPr txBox="1"/>
          <p:nvPr/>
        </p:nvSpPr>
        <p:spPr>
          <a:xfrm>
            <a:off x="0" y="4745082"/>
            <a:ext cx="9144000" cy="203132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 List in </a:t>
            </a:r>
            <a:r>
              <a:rPr lang="en-US" sz="1400" b="1" dirty="0">
                <a:latin typeface="Arial" panose="020B0604020202020204" pitchFamily="34" charset="0"/>
                <a:cs typeface="Arial" panose="020B0604020202020204" pitchFamily="34" charset="0"/>
              </a:rPr>
              <a:t>reverse chronological order all current positions </a:t>
            </a:r>
            <a:r>
              <a:rPr lang="en-US" sz="1400" dirty="0">
                <a:latin typeface="Arial" panose="020B0604020202020204" pitchFamily="34" charset="0"/>
                <a:cs typeface="Arial" panose="020B0604020202020204" pitchFamily="34" charset="0"/>
              </a:rPr>
              <a:t>and scientific appointments both domestic and foreign, including affiliations with foreign entities or governments. This includes titled academic, professional, or institutional appointments whether or not remuneration is received, and whether full-time, part-time, or voluntary (including adjunct, visiting, or honorary).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List any relevant academic and professional achievements and </a:t>
            </a:r>
            <a:r>
              <a:rPr lang="en-US" sz="1400" b="1" dirty="0">
                <a:latin typeface="Arial" panose="020B0604020202020204" pitchFamily="34" charset="0"/>
                <a:cs typeface="Arial" panose="020B0604020202020204" pitchFamily="34" charset="0"/>
              </a:rPr>
              <a:t>honors</a:t>
            </a:r>
            <a:r>
              <a:rPr lang="en-US" sz="1400" dirty="0">
                <a:latin typeface="Arial" panose="020B0604020202020204" pitchFamily="34" charset="0"/>
                <a:cs typeface="Arial" panose="020B0604020202020204" pitchFamily="34" charset="0"/>
              </a:rPr>
              <a:t>. Students, postdocs, and junior faculty should include scholarships, traineeships, fellowships, and development awards.</a:t>
            </a:r>
          </a:p>
          <a:p>
            <a:r>
              <a:rPr lang="en-US" sz="1400" dirty="0">
                <a:latin typeface="Arial" panose="020B0604020202020204" pitchFamily="34" charset="0"/>
                <a:cs typeface="Arial" panose="020B0604020202020204" pitchFamily="34" charset="0"/>
              </a:rPr>
              <a:t>Clinicians should include information on any clinical licensures and specialty board certifications that they have achieved.</a:t>
            </a:r>
          </a:p>
        </p:txBody>
      </p:sp>
    </p:spTree>
    <p:extLst>
      <p:ext uri="{BB962C8B-B14F-4D97-AF65-F5344CB8AC3E}">
        <p14:creationId xmlns:p14="http://schemas.microsoft.com/office/powerpoint/2010/main" val="140191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5FA59-2938-20B9-03D8-CC7CFE1691E1}"/>
              </a:ext>
            </a:extLst>
          </p:cNvPr>
          <p:cNvSpPr txBox="1"/>
          <p:nvPr/>
        </p:nvSpPr>
        <p:spPr>
          <a:xfrm>
            <a:off x="499405" y="977590"/>
            <a:ext cx="8404886" cy="1200329"/>
          </a:xfrm>
          <a:prstGeom prst="rect">
            <a:avLst/>
          </a:prstGeom>
          <a:noFill/>
        </p:spPr>
        <p:txBody>
          <a:bodyPr wrap="square" rtlCol="0">
            <a:spAutoFit/>
          </a:bodyPr>
          <a:lstStyle/>
          <a:p>
            <a:r>
              <a:rPr lang="en-US" b="1" dirty="0">
                <a:latin typeface="Arial"/>
                <a:cs typeface="Arial"/>
              </a:rPr>
              <a:t>Format:</a:t>
            </a:r>
            <a:r>
              <a:rPr lang="en-US" dirty="0">
                <a:latin typeface="Arial"/>
                <a:cs typeface="Arial"/>
              </a:rPr>
              <a:t> Briefly describe </a:t>
            </a:r>
            <a:r>
              <a:rPr lang="en-US" b="1" dirty="0">
                <a:latin typeface="Arial"/>
                <a:cs typeface="Arial"/>
              </a:rPr>
              <a:t>up to five </a:t>
            </a:r>
            <a:r>
              <a:rPr lang="en-US" dirty="0">
                <a:latin typeface="Arial"/>
                <a:cs typeface="Arial"/>
              </a:rPr>
              <a:t>of your most significant contributions to science. The description of each contribution should be no longer than ½ page, including citations. For each contribution, cite up to 4 publications or products.</a:t>
            </a:r>
          </a:p>
          <a:p>
            <a:endParaRPr lang="en-US" dirty="0">
              <a:latin typeface="Arial"/>
              <a:cs typeface="Arial"/>
            </a:endParaRPr>
          </a:p>
        </p:txBody>
      </p:sp>
      <p:sp>
        <p:nvSpPr>
          <p:cNvPr id="2" name="Rectangle 4">
            <a:extLst>
              <a:ext uri="{FF2B5EF4-FFF2-40B4-BE49-F238E27FC236}">
                <a16:creationId xmlns:a16="http://schemas.microsoft.com/office/drawing/2014/main" id="{B32895D8-1720-5A65-3EB0-99446DCFF964}"/>
              </a:ext>
            </a:extLst>
          </p:cNvPr>
          <p:cNvSpPr/>
          <p:nvPr/>
        </p:nvSpPr>
        <p:spPr>
          <a:xfrm>
            <a:off x="700734" y="245239"/>
            <a:ext cx="5032147" cy="584775"/>
          </a:xfrm>
          <a:prstGeom prst="rect">
            <a:avLst/>
          </a:prstGeom>
          <a:solidFill>
            <a:schemeClr val="accent3">
              <a:lumMod val="20000"/>
              <a:lumOff val="80000"/>
            </a:schemeClr>
          </a:solidFill>
          <a:ln>
            <a:solidFill>
              <a:srgbClr val="4F81BD"/>
            </a:solidFill>
          </a:ln>
        </p:spPr>
        <p:txBody>
          <a:bodyPr wrap="none">
            <a:spAutoFit/>
          </a:bodyPr>
          <a:lstStyle/>
          <a:p>
            <a:r>
              <a:rPr lang="en-US" sz="3200" b="1" dirty="0">
                <a:latin typeface="Arial"/>
                <a:cs typeface="Arial"/>
              </a:rPr>
              <a:t>Contributions to Science</a:t>
            </a:r>
          </a:p>
        </p:txBody>
      </p:sp>
      <p:pic>
        <p:nvPicPr>
          <p:cNvPr id="6" name="Imagen 5">
            <a:extLst>
              <a:ext uri="{FF2B5EF4-FFF2-40B4-BE49-F238E27FC236}">
                <a16:creationId xmlns:a16="http://schemas.microsoft.com/office/drawing/2014/main" id="{94AACA88-4F9B-87BA-FFD4-37CB0458CD81}"/>
              </a:ext>
            </a:extLst>
          </p:cNvPr>
          <p:cNvPicPr>
            <a:picLocks noChangeAspect="1"/>
          </p:cNvPicPr>
          <p:nvPr/>
        </p:nvPicPr>
        <p:blipFill>
          <a:blip r:embed="rId2"/>
          <a:stretch>
            <a:fillRect/>
          </a:stretch>
        </p:blipFill>
        <p:spPr>
          <a:xfrm>
            <a:off x="0" y="0"/>
            <a:ext cx="347353" cy="6858000"/>
          </a:xfrm>
          <a:prstGeom prst="rect">
            <a:avLst/>
          </a:prstGeom>
        </p:spPr>
      </p:pic>
      <p:pic>
        <p:nvPicPr>
          <p:cNvPr id="4" name="Picture 3" descr="A close-up of a text&#10;&#10;Description automatically generated">
            <a:extLst>
              <a:ext uri="{FF2B5EF4-FFF2-40B4-BE49-F238E27FC236}">
                <a16:creationId xmlns:a16="http://schemas.microsoft.com/office/drawing/2014/main" id="{F30CBB32-3103-3DA0-C17F-7ABC2114BAC9}"/>
              </a:ext>
            </a:extLst>
          </p:cNvPr>
          <p:cNvPicPr>
            <a:picLocks noChangeAspect="1"/>
          </p:cNvPicPr>
          <p:nvPr/>
        </p:nvPicPr>
        <p:blipFill rotWithShape="1">
          <a:blip r:embed="rId3"/>
          <a:srcRect t="12242"/>
          <a:stretch/>
        </p:blipFill>
        <p:spPr>
          <a:xfrm>
            <a:off x="423378" y="1973179"/>
            <a:ext cx="8575461" cy="4523874"/>
          </a:xfrm>
          <a:prstGeom prst="rect">
            <a:avLst/>
          </a:prstGeom>
        </p:spPr>
      </p:pic>
    </p:spTree>
    <p:extLst>
      <p:ext uri="{BB962C8B-B14F-4D97-AF65-F5344CB8AC3E}">
        <p14:creationId xmlns:p14="http://schemas.microsoft.com/office/powerpoint/2010/main" val="3474783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4261" y="0"/>
            <a:ext cx="8589739" cy="6894195"/>
          </a:xfrm>
          <a:prstGeom prst="rect">
            <a:avLst/>
          </a:prstGeom>
        </p:spPr>
        <p:txBody>
          <a:bodyPr wrap="square">
            <a:spAutoFit/>
          </a:bodyPr>
          <a:lstStyle/>
          <a:p>
            <a:pPr marL="342900" indent="-342900">
              <a:buAutoNum type="alphaUcPeriod" startAt="3"/>
            </a:pPr>
            <a:r>
              <a:rPr lang="en-US" sz="2400" b="1" u="sng" dirty="0">
                <a:cs typeface="Arial"/>
              </a:rPr>
              <a:t>Contribution to Science</a:t>
            </a:r>
          </a:p>
          <a:p>
            <a:endParaRPr lang="en-US" b="1" u="sng" dirty="0">
              <a:cs typeface="Arial"/>
            </a:endParaRPr>
          </a:p>
          <a:p>
            <a:r>
              <a:rPr lang="en-US" b="1" dirty="0">
                <a:cs typeface="Arial"/>
              </a:rPr>
              <a:t>Content: </a:t>
            </a:r>
            <a:r>
              <a:rPr lang="en-US" i="1" dirty="0">
                <a:cs typeface="Arial" panose="020B0604020202020204" pitchFamily="34" charset="0"/>
              </a:rPr>
              <a:t>Figures, tables, or graphics are not allowed. </a:t>
            </a:r>
          </a:p>
          <a:p>
            <a:r>
              <a:rPr lang="en-US" dirty="0">
                <a:cs typeface="Arial"/>
              </a:rPr>
              <a:t>For each contribution, indicate the following:</a:t>
            </a:r>
          </a:p>
          <a:p>
            <a:pPr marL="742950" lvl="1" indent="-285750">
              <a:buFont typeface="Arial" panose="020B0604020202020204" pitchFamily="34" charset="0"/>
              <a:buChar char="•"/>
            </a:pPr>
            <a:r>
              <a:rPr lang="en-US" dirty="0">
                <a:cs typeface="Arial"/>
              </a:rPr>
              <a:t>the historical background that frames the scientific problem;</a:t>
            </a:r>
          </a:p>
          <a:p>
            <a:pPr marL="742950" lvl="1" indent="-285750">
              <a:buFont typeface="Arial" panose="020B0604020202020204" pitchFamily="34" charset="0"/>
              <a:buChar char="•"/>
            </a:pPr>
            <a:r>
              <a:rPr lang="en-US" dirty="0">
                <a:cs typeface="Arial"/>
              </a:rPr>
              <a:t>the central finding(s);</a:t>
            </a:r>
          </a:p>
          <a:p>
            <a:pPr marL="742950" lvl="1" indent="-285750">
              <a:buFont typeface="Arial" panose="020B0604020202020204" pitchFamily="34" charset="0"/>
              <a:buChar char="•"/>
            </a:pPr>
            <a:r>
              <a:rPr lang="en-US" dirty="0">
                <a:cs typeface="Arial"/>
              </a:rPr>
              <a:t>the influence of the finding(s) on the progress of science or the application of those finding(s) to health or technology;</a:t>
            </a:r>
          </a:p>
          <a:p>
            <a:pPr marL="742950" lvl="1" indent="-285750">
              <a:buFont typeface="Arial" panose="020B0604020202020204" pitchFamily="34" charset="0"/>
              <a:buChar char="•"/>
            </a:pPr>
            <a:r>
              <a:rPr lang="en-US" dirty="0">
                <a:cs typeface="Arial"/>
              </a:rPr>
              <a:t>your specific role in the described work.</a:t>
            </a:r>
          </a:p>
          <a:p>
            <a:pPr lvl="0"/>
            <a:endParaRPr lang="en-US" dirty="0">
              <a:cs typeface="Arial"/>
            </a:endParaRPr>
          </a:p>
          <a:p>
            <a:r>
              <a:rPr lang="en-US" dirty="0">
                <a:cs typeface="Arial"/>
              </a:rPr>
              <a:t>For each contribution, you may cite up to </a:t>
            </a:r>
            <a:r>
              <a:rPr lang="en-US" b="1" dirty="0">
                <a:cs typeface="Arial"/>
              </a:rPr>
              <a:t>four publications </a:t>
            </a:r>
            <a:r>
              <a:rPr lang="en-US" dirty="0">
                <a:cs typeface="Arial"/>
              </a:rPr>
              <a:t>or research products that are relevant to the contribution. If you are not the author of the product, indicate what your role or contribution was. Note that while you may mention manuscripts that have not yet been accepted for publication as part of your contribution, </a:t>
            </a:r>
            <a:r>
              <a:rPr lang="en-US" b="1" dirty="0">
                <a:cs typeface="Arial"/>
              </a:rPr>
              <a:t>you may cite only published papers to support each contribution. </a:t>
            </a:r>
          </a:p>
          <a:p>
            <a:endParaRPr lang="en-US" b="1" dirty="0">
              <a:cs typeface="Arial"/>
            </a:endParaRPr>
          </a:p>
          <a:p>
            <a:r>
              <a:rPr lang="en-US" dirty="0">
                <a:cs typeface="Arial"/>
              </a:rPr>
              <a:t>You may provide a URL to a full list of your published work. This URL must be to a Federal Government website (a .</a:t>
            </a:r>
            <a:r>
              <a:rPr lang="en-US" dirty="0" err="1">
                <a:cs typeface="Arial"/>
              </a:rPr>
              <a:t>gov</a:t>
            </a:r>
            <a:r>
              <a:rPr lang="en-US" dirty="0">
                <a:cs typeface="Arial"/>
              </a:rPr>
              <a:t> suffix). NIH recommends using </a:t>
            </a:r>
            <a:r>
              <a:rPr lang="en-US" u="sng" dirty="0">
                <a:cs typeface="Arial"/>
                <a:hlinkClick r:id="rId2"/>
              </a:rPr>
              <a:t>My Bibliography</a:t>
            </a:r>
            <a:r>
              <a:rPr lang="en-US" dirty="0">
                <a:cs typeface="Arial"/>
              </a:rPr>
              <a:t>. Providing a URL to a list of published work is not required.</a:t>
            </a:r>
          </a:p>
          <a:p>
            <a:r>
              <a:rPr lang="en-US" sz="1800" b="1" dirty="0">
                <a:effectLst/>
                <a:cs typeface="Times New Roman" panose="02020603050405020304" pitchFamily="18" charset="0"/>
              </a:rPr>
              <a:t>Complete List of Published Work in </a:t>
            </a:r>
            <a:r>
              <a:rPr lang="en-US" sz="1800" b="1" dirty="0" err="1">
                <a:effectLst/>
                <a:cs typeface="Times New Roman" panose="02020603050405020304" pitchFamily="18" charset="0"/>
              </a:rPr>
              <a:t>MyBibliography</a:t>
            </a:r>
            <a:r>
              <a:rPr lang="en-US" sz="1800" b="1" dirty="0">
                <a:effectLst/>
                <a:cs typeface="Times New Roman" panose="02020603050405020304" pitchFamily="18" charset="0"/>
              </a:rPr>
              <a:t>: </a:t>
            </a:r>
            <a:r>
              <a:rPr lang="en-US" sz="1800" b="1" u="sng" dirty="0">
                <a:solidFill>
                  <a:srgbClr val="0071BC"/>
                </a:solidFill>
                <a:effectLst/>
                <a:cs typeface="Arial" panose="020B0604020202020204" pitchFamily="34" charset="0"/>
                <a:hlinkClick r:id="rId3"/>
              </a:rPr>
              <a:t>https://www.ncbi.nlm.nih.gov/myncbi/1lCifFFV4VYQZE/bibliography/public/</a:t>
            </a:r>
            <a:endParaRPr lang="en-US" sz="1800" b="1" dirty="0">
              <a:effectLst/>
              <a:cs typeface="Times New Roman" panose="02020603050405020304" pitchFamily="18" charset="0"/>
            </a:endParaRPr>
          </a:p>
          <a:p>
            <a:endParaRPr lang="en-US" dirty="0">
              <a:cs typeface="Arial"/>
            </a:endParaRPr>
          </a:p>
          <a:p>
            <a:pPr marL="342900" indent="-342900">
              <a:buAutoNum type="alphaUcPeriod" startAt="4"/>
            </a:pPr>
            <a:r>
              <a:rPr lang="en-US" sz="2000" b="1" dirty="0">
                <a:cs typeface="Arial"/>
              </a:rPr>
              <a:t>Additional Information: </a:t>
            </a:r>
            <a:r>
              <a:rPr lang="en-US" sz="2000" b="1" i="1" dirty="0">
                <a:cs typeface="Arial"/>
              </a:rPr>
              <a:t>Research Support changed to Scholastic Performance – postdoc and predoc applicants</a:t>
            </a:r>
          </a:p>
        </p:txBody>
      </p:sp>
      <p:pic>
        <p:nvPicPr>
          <p:cNvPr id="2" name="Imagen 1">
            <a:extLst>
              <a:ext uri="{FF2B5EF4-FFF2-40B4-BE49-F238E27FC236}">
                <a16:creationId xmlns:a16="http://schemas.microsoft.com/office/drawing/2014/main" id="{8934930E-F873-9EA3-3595-F43C8B77D966}"/>
              </a:ext>
            </a:extLst>
          </p:cNvPr>
          <p:cNvPicPr>
            <a:picLocks noChangeAspect="1"/>
          </p:cNvPicPr>
          <p:nvPr/>
        </p:nvPicPr>
        <p:blipFill>
          <a:blip r:embed="rId4"/>
          <a:stretch>
            <a:fillRect/>
          </a:stretch>
        </p:blipFill>
        <p:spPr>
          <a:xfrm>
            <a:off x="0" y="0"/>
            <a:ext cx="347353" cy="6858000"/>
          </a:xfrm>
          <a:prstGeom prst="rect">
            <a:avLst/>
          </a:prstGeom>
        </p:spPr>
      </p:pic>
    </p:spTree>
    <p:extLst>
      <p:ext uri="{BB962C8B-B14F-4D97-AF65-F5344CB8AC3E}">
        <p14:creationId xmlns:p14="http://schemas.microsoft.com/office/powerpoint/2010/main" val="373326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ADCB67-5FD0-AF49-8369-75783D4AE6CA}"/>
              </a:ext>
            </a:extLst>
          </p:cNvPr>
          <p:cNvSpPr/>
          <p:nvPr/>
        </p:nvSpPr>
        <p:spPr>
          <a:xfrm>
            <a:off x="498044" y="297934"/>
            <a:ext cx="2962671" cy="584775"/>
          </a:xfrm>
          <a:prstGeom prst="rect">
            <a:avLst/>
          </a:prstGeom>
          <a:solidFill>
            <a:schemeClr val="accent3">
              <a:lumMod val="20000"/>
              <a:lumOff val="80000"/>
            </a:schemeClr>
          </a:solidFill>
          <a:ln>
            <a:solidFill>
              <a:srgbClr val="4F81BD"/>
            </a:solidFill>
          </a:ln>
        </p:spPr>
        <p:txBody>
          <a:bodyPr wrap="none">
            <a:spAutoFit/>
          </a:bodyPr>
          <a:lstStyle/>
          <a:p>
            <a:r>
              <a:rPr lang="en-US" sz="3200" b="1" dirty="0">
                <a:latin typeface="Arial"/>
                <a:cs typeface="Arial"/>
              </a:rPr>
              <a:t>Other Support</a:t>
            </a:r>
          </a:p>
        </p:txBody>
      </p:sp>
      <p:pic>
        <p:nvPicPr>
          <p:cNvPr id="6" name="Picture 5" descr="Table&#10;&#10;Description automatically generated">
            <a:extLst>
              <a:ext uri="{FF2B5EF4-FFF2-40B4-BE49-F238E27FC236}">
                <a16:creationId xmlns:a16="http://schemas.microsoft.com/office/drawing/2014/main" id="{B317F2A3-1E99-634E-1489-2BB042E89D09}"/>
              </a:ext>
            </a:extLst>
          </p:cNvPr>
          <p:cNvPicPr>
            <a:picLocks noChangeAspect="1"/>
          </p:cNvPicPr>
          <p:nvPr/>
        </p:nvPicPr>
        <p:blipFill>
          <a:blip r:embed="rId2"/>
          <a:stretch>
            <a:fillRect/>
          </a:stretch>
        </p:blipFill>
        <p:spPr>
          <a:xfrm>
            <a:off x="259504" y="1071553"/>
            <a:ext cx="4932717" cy="4979504"/>
          </a:xfrm>
          <a:prstGeom prst="rect">
            <a:avLst/>
          </a:prstGeom>
        </p:spPr>
      </p:pic>
      <p:sp>
        <p:nvSpPr>
          <p:cNvPr id="9" name="TextBox 8">
            <a:extLst>
              <a:ext uri="{FF2B5EF4-FFF2-40B4-BE49-F238E27FC236}">
                <a16:creationId xmlns:a16="http://schemas.microsoft.com/office/drawing/2014/main" id="{5A3B5507-E50D-BB01-D597-B35C31FCD180}"/>
              </a:ext>
            </a:extLst>
          </p:cNvPr>
          <p:cNvSpPr txBox="1"/>
          <p:nvPr/>
        </p:nvSpPr>
        <p:spPr>
          <a:xfrm>
            <a:off x="4572000" y="757300"/>
            <a:ext cx="4500835" cy="5293757"/>
          </a:xfrm>
          <a:prstGeom prst="rect">
            <a:avLst/>
          </a:prstGeom>
          <a:solidFill>
            <a:schemeClr val="bg2"/>
          </a:solidFill>
          <a:scene3d>
            <a:camera prst="orthographicFront"/>
            <a:lightRig rig="threePt" dir="t"/>
          </a:scene3d>
          <a:sp3d contourW="12700">
            <a:contourClr>
              <a:schemeClr val="accent1">
                <a:lumMod val="75000"/>
              </a:schemeClr>
            </a:contourClr>
          </a:sp3d>
        </p:spPr>
        <p:txBody>
          <a:bodyPr wrap="square" rtlCol="0">
            <a:spAutoFit/>
          </a:bodyPr>
          <a:lstStyle/>
          <a:p>
            <a:r>
              <a:rPr lang="en-US" sz="1600" b="1" dirty="0">
                <a:latin typeface="Arial" panose="020B0604020202020204" pitchFamily="34" charset="0"/>
                <a:cs typeface="Arial" panose="020B0604020202020204" pitchFamily="34" charset="0"/>
              </a:rPr>
              <a:t>Other support</a:t>
            </a:r>
            <a:r>
              <a:rPr lang="en-US" sz="1600" dirty="0">
                <a:latin typeface="Arial" panose="020B0604020202020204" pitchFamily="34" charset="0"/>
                <a:cs typeface="Arial" panose="020B0604020202020204" pitchFamily="34" charset="0"/>
              </a:rPr>
              <a:t> includes all resources made available to researchers or senior key personnel in support of and/or related to all of their research endeavors, regardless of whether or not they have monetary value and regardless of whether they are based at the institution the researcher identifies for the current grant. </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This includes: </a:t>
            </a:r>
            <a:r>
              <a:rPr lang="en-US" sz="1600" u="sng" dirty="0">
                <a:latin typeface="Arial" panose="020B0604020202020204" pitchFamily="34" charset="0"/>
                <a:cs typeface="Arial" panose="020B0604020202020204" pitchFamily="34" charset="0"/>
              </a:rPr>
              <a:t>resources and/or financial support from all foreign and domestic entities </a:t>
            </a:r>
            <a:r>
              <a:rPr lang="en-US" sz="1600" dirty="0">
                <a:latin typeface="Arial" panose="020B0604020202020204" pitchFamily="34" charset="0"/>
                <a:cs typeface="Arial" panose="020B0604020202020204" pitchFamily="34" charset="0"/>
              </a:rPr>
              <a:t>that are available to the researcher. This includes, but is not limited to, financial support for laboratory personnel, and provision of high-value materials that are not freely available (e.g., biologics, chemicals, model systems, technology, etc.). Institutional resources, such as core facilities or shared equipment that are made broadly available, should not be included in Other Support, but rather listed under Facilities and Other Resources.</a:t>
            </a:r>
          </a:p>
          <a:p>
            <a:endParaRPr lang="en-US" dirty="0"/>
          </a:p>
        </p:txBody>
      </p:sp>
    </p:spTree>
    <p:extLst>
      <p:ext uri="{BB962C8B-B14F-4D97-AF65-F5344CB8AC3E}">
        <p14:creationId xmlns:p14="http://schemas.microsoft.com/office/powerpoint/2010/main" val="1630584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ACF113D7-B0C9-5489-AAB5-7F9C741E3F70}"/>
              </a:ext>
            </a:extLst>
          </p:cNvPr>
          <p:cNvPicPr>
            <a:picLocks noChangeAspect="1"/>
          </p:cNvPicPr>
          <p:nvPr/>
        </p:nvPicPr>
        <p:blipFill>
          <a:blip r:embed="rId2"/>
          <a:stretch>
            <a:fillRect/>
          </a:stretch>
        </p:blipFill>
        <p:spPr>
          <a:xfrm>
            <a:off x="179139" y="225466"/>
            <a:ext cx="5546958" cy="6407065"/>
          </a:xfrm>
          <a:prstGeom prst="rect">
            <a:avLst/>
          </a:prstGeom>
        </p:spPr>
      </p:pic>
      <p:sp>
        <p:nvSpPr>
          <p:cNvPr id="6" name="TextBox 5">
            <a:extLst>
              <a:ext uri="{FF2B5EF4-FFF2-40B4-BE49-F238E27FC236}">
                <a16:creationId xmlns:a16="http://schemas.microsoft.com/office/drawing/2014/main" id="{8511C538-79A5-5847-9518-700771C544FC}"/>
              </a:ext>
            </a:extLst>
          </p:cNvPr>
          <p:cNvSpPr txBox="1"/>
          <p:nvPr/>
        </p:nvSpPr>
        <p:spPr>
          <a:xfrm>
            <a:off x="5442011" y="320456"/>
            <a:ext cx="3451827" cy="6217087"/>
          </a:xfrm>
          <a:prstGeom prst="rect">
            <a:avLst/>
          </a:prstGeom>
          <a:solidFill>
            <a:schemeClr val="bg2"/>
          </a:solidFill>
          <a:scene3d>
            <a:camera prst="orthographicFront"/>
            <a:lightRig rig="threePt" dir="t"/>
          </a:scene3d>
          <a:sp3d contourW="12700">
            <a:contourClr>
              <a:schemeClr val="accent1">
                <a:lumMod val="75000"/>
              </a:schemeClr>
            </a:contourClr>
          </a:sp3d>
        </p:spPr>
        <p:txBody>
          <a:bodyPr wrap="square" rtlCol="0">
            <a:spAutoFit/>
          </a:bodyPr>
          <a:lstStyle/>
          <a:p>
            <a:pPr lvl="0"/>
            <a:r>
              <a:rPr lang="en-US" sz="2000" dirty="0">
                <a:cs typeface="Arial" panose="020B0604020202020204" pitchFamily="34" charset="0"/>
              </a:rPr>
              <a:t>If in-kind contributions </a:t>
            </a:r>
            <a:r>
              <a:rPr lang="en-US" sz="2000" b="1" dirty="0">
                <a:cs typeface="Arial" panose="020B0604020202020204" pitchFamily="34" charset="0"/>
              </a:rPr>
              <a:t>are intended for use on the project being proposed </a:t>
            </a:r>
            <a:r>
              <a:rPr lang="en-US" sz="2000" dirty="0">
                <a:cs typeface="Arial" panose="020B0604020202020204" pitchFamily="34" charset="0"/>
              </a:rPr>
              <a:t>to NIH in this application, the information must be included as part of the Facilities and Other Resources or Equipment section of the application and need not be replicated on this form.  </a:t>
            </a:r>
          </a:p>
          <a:p>
            <a:pPr lvl="0"/>
            <a:r>
              <a:rPr lang="en-US" sz="2000" dirty="0">
                <a:cs typeface="Arial" panose="020B0604020202020204" pitchFamily="34" charset="0"/>
              </a:rPr>
              <a:t>In-kind contributions </a:t>
            </a:r>
            <a:r>
              <a:rPr lang="en-US" sz="2000" b="1" dirty="0">
                <a:cs typeface="Arial" panose="020B0604020202020204" pitchFamily="34" charset="0"/>
              </a:rPr>
              <a:t>not intended for use on the project/proposal being proposed</a:t>
            </a:r>
            <a:r>
              <a:rPr lang="en-US" sz="2000" dirty="0">
                <a:cs typeface="Arial" panose="020B0604020202020204" pitchFamily="34" charset="0"/>
              </a:rPr>
              <a:t> in this application must be reported below. If the time commitment or dollar value is not readily ascertainable, reasonable estimates should be provided. </a:t>
            </a:r>
          </a:p>
          <a:p>
            <a:endParaRPr lang="en-US" dirty="0"/>
          </a:p>
        </p:txBody>
      </p:sp>
    </p:spTree>
    <p:extLst>
      <p:ext uri="{BB962C8B-B14F-4D97-AF65-F5344CB8AC3E}">
        <p14:creationId xmlns:p14="http://schemas.microsoft.com/office/powerpoint/2010/main" val="2410075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724" y="889843"/>
            <a:ext cx="8040516" cy="5078313"/>
          </a:xfrm>
          <a:prstGeom prst="rect">
            <a:avLst/>
          </a:prstGeom>
          <a:noFill/>
        </p:spPr>
        <p:txBody>
          <a:bodyPr wrap="square" rtlCol="0">
            <a:spAutoFit/>
          </a:bodyPr>
          <a:lstStyle/>
          <a:p>
            <a:endParaRPr lang="en-US" sz="2400" dirty="0">
              <a:latin typeface="Arial"/>
              <a:cs typeface="Arial"/>
            </a:endParaRPr>
          </a:p>
          <a:p>
            <a:pPr marL="342900" lvl="0" indent="-342900">
              <a:buFont typeface="Arial"/>
              <a:buChar char="•"/>
            </a:pPr>
            <a:r>
              <a:rPr lang="en-US" sz="2000" dirty="0">
                <a:latin typeface="Arial"/>
                <a:cs typeface="Arial"/>
              </a:rPr>
              <a:t>Are the PD(s)/PI(s), collaborators, and other researchers properly trained and well suited to the project? </a:t>
            </a:r>
            <a:endParaRPr lang="en-US" sz="2000" dirty="0">
              <a:effectLst/>
              <a:latin typeface="Arial"/>
              <a:cs typeface="Arial"/>
            </a:endParaRPr>
          </a:p>
          <a:p>
            <a:pPr marL="342900" lvl="0" indent="-342900">
              <a:buFont typeface="Arial"/>
              <a:buChar char="•"/>
            </a:pPr>
            <a:r>
              <a:rPr lang="en-US" sz="2000" dirty="0">
                <a:latin typeface="Arial"/>
                <a:cs typeface="Arial"/>
              </a:rPr>
              <a:t>Are the collaborators essential for the successful completion of the proposed aims?</a:t>
            </a:r>
            <a:endParaRPr lang="en-US" sz="2000" dirty="0">
              <a:effectLst/>
              <a:latin typeface="Arial"/>
              <a:cs typeface="Arial"/>
            </a:endParaRPr>
          </a:p>
          <a:p>
            <a:pPr marL="342900" lvl="0" indent="-342900">
              <a:buFont typeface="Arial"/>
              <a:buChar char="•"/>
            </a:pPr>
            <a:r>
              <a:rPr lang="en-US" sz="2000" dirty="0">
                <a:latin typeface="Arial"/>
                <a:cs typeface="Arial"/>
              </a:rPr>
              <a:t>If Early-Stage Investigators (≤</a:t>
            </a:r>
            <a:r>
              <a:rPr lang="en-US" dirty="0">
                <a:latin typeface="Arial"/>
                <a:cs typeface="Arial"/>
              </a:rPr>
              <a:t>10 </a:t>
            </a:r>
            <a:r>
              <a:rPr lang="en-US" dirty="0" err="1">
                <a:latin typeface="Arial"/>
                <a:cs typeface="Arial"/>
              </a:rPr>
              <a:t>yrs</a:t>
            </a:r>
            <a:r>
              <a:rPr lang="en-US" dirty="0">
                <a:latin typeface="Arial"/>
                <a:cs typeface="Arial"/>
              </a:rPr>
              <a:t> from Ph.D.</a:t>
            </a:r>
            <a:r>
              <a:rPr lang="en-US" sz="2000" dirty="0">
                <a:latin typeface="Arial"/>
                <a:cs typeface="Arial"/>
              </a:rPr>
              <a:t>) or New (</a:t>
            </a:r>
            <a:r>
              <a:rPr lang="en-US" dirty="0">
                <a:latin typeface="Arial"/>
                <a:cs typeface="Arial"/>
              </a:rPr>
              <a:t>No R01</a:t>
            </a:r>
            <a:r>
              <a:rPr lang="en-US" sz="2000" dirty="0">
                <a:latin typeface="Arial"/>
                <a:cs typeface="Arial"/>
              </a:rPr>
              <a:t>) Investigators, or in the early stages of independent careers, do they have appropriate experience and training? </a:t>
            </a:r>
          </a:p>
          <a:p>
            <a:pPr marL="342900" lvl="0" indent="-342900">
              <a:buFont typeface="Arial"/>
              <a:buChar char="•"/>
            </a:pPr>
            <a:r>
              <a:rPr lang="en-US" sz="2000" dirty="0">
                <a:effectLst/>
                <a:latin typeface="Arial"/>
                <a:cs typeface="Arial"/>
              </a:rPr>
              <a:t>Do early/new investigators have a tenure track or equivalent position with a firm institutional commitment on space, salary, startup funds etc.</a:t>
            </a:r>
          </a:p>
          <a:p>
            <a:pPr marL="342900" lvl="0" indent="-342900">
              <a:buFont typeface="Arial"/>
              <a:buChar char="•"/>
            </a:pPr>
            <a:r>
              <a:rPr lang="en-US" sz="2000" dirty="0">
                <a:latin typeface="Arial"/>
                <a:cs typeface="Arial"/>
              </a:rPr>
              <a:t>If established, have they demonstrated an ongoing record of accomplishments that have advanced their field(s)? </a:t>
            </a:r>
            <a:endParaRPr lang="en-US" sz="2000" dirty="0">
              <a:effectLst/>
              <a:latin typeface="Arial"/>
              <a:cs typeface="Arial"/>
            </a:endParaRPr>
          </a:p>
          <a:p>
            <a:pPr marL="342900" lvl="0" indent="-342900">
              <a:buFont typeface="Arial"/>
              <a:buChar char="•"/>
            </a:pPr>
            <a:r>
              <a:rPr lang="en-US" sz="2000" dirty="0">
                <a:latin typeface="Arial"/>
                <a:cs typeface="Arial"/>
              </a:rPr>
              <a:t>Does the mentor have the adequate expertise and commitment to mentor the PI?</a:t>
            </a:r>
            <a:endParaRPr lang="en-US" sz="2000" dirty="0">
              <a:effectLst/>
              <a:latin typeface="Arial"/>
              <a:cs typeface="Arial"/>
            </a:endParaRPr>
          </a:p>
          <a:p>
            <a:pPr marL="342900" lvl="0" indent="-342900">
              <a:buFont typeface="Arial"/>
              <a:buChar char="•"/>
            </a:pPr>
            <a:r>
              <a:rPr lang="en-US" sz="2000" dirty="0">
                <a:latin typeface="Arial"/>
                <a:cs typeface="Arial"/>
              </a:rPr>
              <a:t>Is the Training Plan well developed?</a:t>
            </a:r>
            <a:endParaRPr lang="en-US" sz="2000" dirty="0">
              <a:effectLst/>
              <a:latin typeface="Arial"/>
              <a:cs typeface="Arial"/>
            </a:endParaRPr>
          </a:p>
        </p:txBody>
      </p:sp>
      <p:sp>
        <p:nvSpPr>
          <p:cNvPr id="3" name="TextBox 2"/>
          <p:cNvSpPr txBox="1"/>
          <p:nvPr/>
        </p:nvSpPr>
        <p:spPr>
          <a:xfrm>
            <a:off x="650724" y="287011"/>
            <a:ext cx="8040516" cy="584776"/>
          </a:xfrm>
          <a:prstGeom prst="rect">
            <a:avLst/>
          </a:prstGeom>
          <a:solidFill>
            <a:schemeClr val="bg2"/>
          </a:solidFill>
          <a:ln>
            <a:solidFill>
              <a:srgbClr val="4F81BD"/>
            </a:solidFill>
          </a:ln>
        </p:spPr>
        <p:txBody>
          <a:bodyPr wrap="square" rtlCol="0">
            <a:spAutoFit/>
          </a:bodyPr>
          <a:lstStyle/>
          <a:p>
            <a:pPr algn="ctr"/>
            <a:r>
              <a:rPr lang="en-US" sz="3200" b="1" dirty="0"/>
              <a:t>Scored Review Criteria (1-9) INVESTIGATORS</a:t>
            </a:r>
          </a:p>
        </p:txBody>
      </p:sp>
      <p:pic>
        <p:nvPicPr>
          <p:cNvPr id="4" name="Imagen 3">
            <a:extLst>
              <a:ext uri="{FF2B5EF4-FFF2-40B4-BE49-F238E27FC236}">
                <a16:creationId xmlns:a16="http://schemas.microsoft.com/office/drawing/2014/main" id="{C5082145-5982-394C-FB90-6C083E23560D}"/>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2742723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239" y="33318"/>
            <a:ext cx="8486076" cy="1077218"/>
          </a:xfrm>
          <a:prstGeom prst="rect">
            <a:avLst/>
          </a:prstGeom>
          <a:solidFill>
            <a:schemeClr val="bg2"/>
          </a:solidFill>
          <a:ln>
            <a:solidFill>
              <a:srgbClr val="4F81BD"/>
            </a:solidFill>
          </a:ln>
        </p:spPr>
        <p:txBody>
          <a:bodyPr wrap="square" rtlCol="0">
            <a:spAutoFit/>
          </a:bodyPr>
          <a:lstStyle/>
          <a:p>
            <a:r>
              <a:rPr lang="en-US" sz="3200" b="1" dirty="0">
                <a:latin typeface="Arial"/>
                <a:cs typeface="Arial"/>
              </a:rPr>
              <a:t>Common Problems with reviewers concerning the investigators</a:t>
            </a:r>
          </a:p>
        </p:txBody>
      </p:sp>
      <p:pic>
        <p:nvPicPr>
          <p:cNvPr id="3" name="Picture 2" descr="dscf07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695" y="4006966"/>
            <a:ext cx="2984065" cy="2238049"/>
          </a:xfrm>
          <a:prstGeom prst="rect">
            <a:avLst/>
          </a:prstGeom>
        </p:spPr>
      </p:pic>
      <p:sp>
        <p:nvSpPr>
          <p:cNvPr id="4" name="TextBox 3"/>
          <p:cNvSpPr txBox="1"/>
          <p:nvPr/>
        </p:nvSpPr>
        <p:spPr>
          <a:xfrm>
            <a:off x="441144" y="1303431"/>
            <a:ext cx="8486076" cy="2569934"/>
          </a:xfrm>
          <a:prstGeom prst="rect">
            <a:avLst/>
          </a:prstGeom>
          <a:noFill/>
        </p:spPr>
        <p:txBody>
          <a:bodyPr wrap="square" rtlCol="0">
            <a:spAutoFit/>
          </a:bodyPr>
          <a:lstStyle/>
          <a:p>
            <a:pPr marL="285750" indent="-285750">
              <a:buFont typeface="Arial"/>
              <a:buChar char="•"/>
            </a:pPr>
            <a:r>
              <a:rPr lang="en-US" sz="2300" dirty="0">
                <a:latin typeface="Arial"/>
                <a:cs typeface="Arial"/>
              </a:rPr>
              <a:t>No demonstration of expertise or publications in the approach section.</a:t>
            </a:r>
          </a:p>
          <a:p>
            <a:pPr marL="285750" indent="-285750">
              <a:buFont typeface="Arial"/>
              <a:buChar char="•"/>
            </a:pPr>
            <a:r>
              <a:rPr lang="en-US" sz="2300" dirty="0">
                <a:latin typeface="Arial"/>
                <a:cs typeface="Arial"/>
              </a:rPr>
              <a:t>Low productivity, few recent or few primary author papers.</a:t>
            </a:r>
          </a:p>
          <a:p>
            <a:pPr marL="285750" indent="-285750">
              <a:buFont typeface="Arial"/>
              <a:buChar char="•"/>
            </a:pPr>
            <a:r>
              <a:rPr lang="en-US" sz="2300" dirty="0">
                <a:latin typeface="Arial"/>
                <a:cs typeface="Arial"/>
              </a:rPr>
              <a:t>Needed collaborators not recruited; letters from collaborators missing.</a:t>
            </a:r>
          </a:p>
          <a:p>
            <a:pPr marL="285750" indent="-285750">
              <a:buFont typeface="Arial"/>
              <a:buChar char="•"/>
            </a:pPr>
            <a:r>
              <a:rPr lang="en-US" sz="2300" dirty="0">
                <a:latin typeface="Arial"/>
                <a:cs typeface="Arial"/>
              </a:rPr>
              <a:t>The collaborator does not complement the research proposed.</a:t>
            </a:r>
          </a:p>
        </p:txBody>
      </p:sp>
      <p:sp>
        <p:nvSpPr>
          <p:cNvPr id="5" name="TextBox 4"/>
          <p:cNvSpPr txBox="1"/>
          <p:nvPr/>
        </p:nvSpPr>
        <p:spPr>
          <a:xfrm>
            <a:off x="446240" y="4006966"/>
            <a:ext cx="5670476" cy="2677656"/>
          </a:xfrm>
          <a:prstGeom prst="rect">
            <a:avLst/>
          </a:prstGeom>
          <a:noFill/>
        </p:spPr>
        <p:txBody>
          <a:bodyPr wrap="square" rtlCol="0">
            <a:spAutoFit/>
          </a:bodyPr>
          <a:lstStyle/>
          <a:p>
            <a:r>
              <a:rPr lang="en-US" sz="2400" b="1" dirty="0">
                <a:latin typeface="Arial"/>
                <a:cs typeface="Arial"/>
              </a:rPr>
              <a:t>Mentors: </a:t>
            </a:r>
            <a:endParaRPr lang="en-US" sz="2000" b="1" dirty="0">
              <a:latin typeface="Arial"/>
              <a:cs typeface="Arial"/>
            </a:endParaRPr>
          </a:p>
          <a:p>
            <a:pPr marL="285750" indent="-285750">
              <a:buFont typeface="Arial"/>
              <a:buChar char="•"/>
            </a:pPr>
            <a:r>
              <a:rPr lang="en-US" sz="2400" dirty="0">
                <a:latin typeface="Arial"/>
                <a:cs typeface="Arial"/>
              </a:rPr>
              <a:t>Does the mentor have publications and demonstrated expertise in the field?</a:t>
            </a:r>
          </a:p>
          <a:p>
            <a:pPr marL="285750" indent="-285750">
              <a:buFont typeface="Arial"/>
              <a:buChar char="•"/>
            </a:pPr>
            <a:r>
              <a:rPr lang="en-US" sz="2400" dirty="0">
                <a:latin typeface="Arial"/>
                <a:cs typeface="Arial"/>
              </a:rPr>
              <a:t>Is the mentor committed to the professional development of the applicant?</a:t>
            </a:r>
          </a:p>
        </p:txBody>
      </p:sp>
    </p:spTree>
    <p:extLst>
      <p:ext uri="{BB962C8B-B14F-4D97-AF65-F5344CB8AC3E}">
        <p14:creationId xmlns:p14="http://schemas.microsoft.com/office/powerpoint/2010/main" val="3506280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686" y="782121"/>
            <a:ext cx="8142878" cy="5293757"/>
          </a:xfrm>
          <a:prstGeom prst="rect">
            <a:avLst/>
          </a:prstGeom>
          <a:noFill/>
        </p:spPr>
        <p:txBody>
          <a:bodyPr wrap="square" rtlCol="0">
            <a:spAutoFit/>
          </a:bodyPr>
          <a:lstStyle/>
          <a:p>
            <a:pPr marL="285750" lvl="0" indent="-285750">
              <a:buFont typeface="Arial"/>
              <a:buChar char="•"/>
            </a:pPr>
            <a:r>
              <a:rPr lang="en-US" sz="2000" dirty="0">
                <a:latin typeface="Arial"/>
                <a:cs typeface="Arial"/>
              </a:rPr>
              <a:t>Assist with the outline of an individual development plan (IDP) and ensure that the investigator adheres to the guidelines of the IDP and the INBRE expectations.</a:t>
            </a:r>
          </a:p>
          <a:p>
            <a:pPr marL="285750" lvl="0" indent="-285750">
              <a:buFont typeface="Arial"/>
              <a:buChar char="•"/>
            </a:pPr>
            <a:r>
              <a:rPr lang="en-US" sz="2000" dirty="0">
                <a:latin typeface="Arial"/>
                <a:cs typeface="Arial"/>
              </a:rPr>
              <a:t>Provide guidance to Developmental project investigators in the logical flow of experiment and hypothesis testing.</a:t>
            </a:r>
          </a:p>
          <a:p>
            <a:pPr marL="285750" lvl="0" indent="-285750">
              <a:buFont typeface="Arial"/>
              <a:buChar char="•"/>
            </a:pPr>
            <a:r>
              <a:rPr lang="en-US" sz="2000" dirty="0">
                <a:latin typeface="Arial"/>
                <a:cs typeface="Arial"/>
              </a:rPr>
              <a:t>Advise Developmental project investigators on specific deadlines for experimental protocols.</a:t>
            </a:r>
          </a:p>
          <a:p>
            <a:pPr marL="285750" lvl="0" indent="-285750">
              <a:buFont typeface="Arial"/>
              <a:buChar char="•"/>
            </a:pPr>
            <a:r>
              <a:rPr lang="en-US" sz="2000" dirty="0">
                <a:latin typeface="Arial"/>
                <a:cs typeface="Arial"/>
              </a:rPr>
              <a:t>Advise Developmental project investigators in developing strategies and deadlines for publications.</a:t>
            </a:r>
          </a:p>
          <a:p>
            <a:pPr marL="285750" lvl="0" indent="-285750">
              <a:buFont typeface="Arial"/>
              <a:buChar char="•"/>
            </a:pPr>
            <a:r>
              <a:rPr lang="en-US" sz="2000" dirty="0">
                <a:latin typeface="Arial"/>
                <a:cs typeface="Arial"/>
              </a:rPr>
              <a:t>Advise Developmental project investigators in the development of specific aims for grant proposals and set specific deadlines for each section of a grant proposal.</a:t>
            </a:r>
          </a:p>
          <a:p>
            <a:pPr marL="285750" lvl="0" indent="-285750">
              <a:buFont typeface="Arial"/>
              <a:buChar char="•"/>
            </a:pPr>
            <a:r>
              <a:rPr lang="en-US" sz="2000" dirty="0">
                <a:latin typeface="Arial"/>
                <a:cs typeface="Arial"/>
              </a:rPr>
              <a:t>Advise Developmental project investigators with summaries of reviewer critiques from unfunded/</a:t>
            </a:r>
            <a:r>
              <a:rPr lang="en-US" sz="2000" dirty="0" err="1">
                <a:latin typeface="Arial"/>
                <a:cs typeface="Arial"/>
              </a:rPr>
              <a:t>unscored</a:t>
            </a:r>
            <a:r>
              <a:rPr lang="en-US" sz="2000" dirty="0">
                <a:latin typeface="Arial"/>
                <a:cs typeface="Arial"/>
              </a:rPr>
              <a:t> applications on strategies for resubmission. Assist with generating the necessary preliminary data to improve resubmissions. </a:t>
            </a:r>
          </a:p>
          <a:p>
            <a:pPr marL="285750" lvl="0" indent="-285750">
              <a:buFont typeface="Arial"/>
              <a:buChar char="•"/>
            </a:pPr>
            <a:r>
              <a:rPr lang="en-US" sz="2000" dirty="0">
                <a:latin typeface="Arial"/>
                <a:cs typeface="Arial"/>
              </a:rPr>
              <a:t>Serve as an initial reviewer of proposals planned for submission.</a:t>
            </a:r>
          </a:p>
        </p:txBody>
      </p:sp>
      <p:sp>
        <p:nvSpPr>
          <p:cNvPr id="3" name="TextBox 2"/>
          <p:cNvSpPr txBox="1"/>
          <p:nvPr/>
        </p:nvSpPr>
        <p:spPr>
          <a:xfrm>
            <a:off x="458609" y="120946"/>
            <a:ext cx="7985032" cy="461665"/>
          </a:xfrm>
          <a:prstGeom prst="rect">
            <a:avLst/>
          </a:prstGeom>
          <a:solidFill>
            <a:schemeClr val="bg2"/>
          </a:solidFill>
          <a:ln>
            <a:solidFill>
              <a:srgbClr val="4F81BD"/>
            </a:solidFill>
          </a:ln>
        </p:spPr>
        <p:txBody>
          <a:bodyPr wrap="square" rtlCol="0">
            <a:spAutoFit/>
          </a:bodyPr>
          <a:lstStyle/>
          <a:p>
            <a:pPr algn="ctr"/>
            <a:r>
              <a:rPr lang="en-US" sz="2400" b="1" dirty="0">
                <a:latin typeface="Arial"/>
                <a:cs typeface="Arial"/>
              </a:rPr>
              <a:t>Mentor Expectations</a:t>
            </a:r>
          </a:p>
        </p:txBody>
      </p:sp>
      <p:pic>
        <p:nvPicPr>
          <p:cNvPr id="4" name="Imagen 3">
            <a:extLst>
              <a:ext uri="{FF2B5EF4-FFF2-40B4-BE49-F238E27FC236}">
                <a16:creationId xmlns:a16="http://schemas.microsoft.com/office/drawing/2014/main" id="{14C77722-3D1C-0C77-54FB-D537AB1EFC5D}"/>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899799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795" y="851238"/>
            <a:ext cx="7664410" cy="5016758"/>
          </a:xfrm>
          <a:prstGeom prst="rect">
            <a:avLst/>
          </a:prstGeom>
          <a:noFill/>
        </p:spPr>
        <p:txBody>
          <a:bodyPr wrap="square" rtlCol="0">
            <a:spAutoFit/>
          </a:bodyPr>
          <a:lstStyle/>
          <a:p>
            <a:pPr marL="285750" lvl="0" indent="-285750">
              <a:buFont typeface="Arial"/>
              <a:buChar char="•"/>
            </a:pPr>
            <a:r>
              <a:rPr lang="en-US" sz="2000" dirty="0">
                <a:latin typeface="Arial"/>
                <a:cs typeface="Arial"/>
              </a:rPr>
              <a:t>Assist Developmental project investigators in the evaluation of candidate technical staff and research fellows.</a:t>
            </a:r>
          </a:p>
          <a:p>
            <a:pPr marL="285750" lvl="0" indent="-285750">
              <a:buFont typeface="Arial"/>
              <a:buChar char="•"/>
            </a:pPr>
            <a:r>
              <a:rPr lang="en-US" sz="2000" dirty="0">
                <a:latin typeface="Arial"/>
                <a:cs typeface="Arial"/>
              </a:rPr>
              <a:t>Provide guidance on mentoring of the Developmental project investigator’s fellows and students.</a:t>
            </a:r>
          </a:p>
          <a:p>
            <a:pPr marL="285750" lvl="0" indent="-285750">
              <a:buFont typeface="Arial"/>
              <a:buChar char="•"/>
            </a:pPr>
            <a:r>
              <a:rPr lang="en-US" sz="2000" dirty="0">
                <a:latin typeface="Arial"/>
                <a:cs typeface="Arial"/>
              </a:rPr>
              <a:t>Act as an advocate for the Developmental project investigators with administration and ensure they have “protected time” for research and career development.</a:t>
            </a:r>
          </a:p>
          <a:p>
            <a:pPr marL="285750" lvl="0" indent="-285750">
              <a:buFont typeface="Arial"/>
              <a:buChar char="•"/>
            </a:pPr>
            <a:r>
              <a:rPr lang="en-US" sz="2000" dirty="0">
                <a:latin typeface="Arial"/>
                <a:cs typeface="Arial"/>
              </a:rPr>
              <a:t>Train Developmental project investigators on the preparation of presentations for national meetings.</a:t>
            </a:r>
          </a:p>
          <a:p>
            <a:pPr marL="285750" lvl="0" indent="-285750">
              <a:buFont typeface="Arial"/>
              <a:buChar char="•"/>
            </a:pPr>
            <a:r>
              <a:rPr lang="en-US" sz="2000" dirty="0">
                <a:latin typeface="Arial"/>
                <a:cs typeface="Arial"/>
              </a:rPr>
              <a:t>Facilitate access to successful senior investigators through introductions.</a:t>
            </a:r>
          </a:p>
          <a:p>
            <a:pPr marL="285750" lvl="0" indent="-285750">
              <a:buFont typeface="Arial"/>
              <a:buChar char="•"/>
            </a:pPr>
            <a:r>
              <a:rPr lang="en-US" sz="2000" dirty="0">
                <a:latin typeface="Arial"/>
                <a:cs typeface="Arial"/>
              </a:rPr>
              <a:t>Assist with evaluations from the external evaluator team (EET) and external advisory committee.  </a:t>
            </a:r>
          </a:p>
          <a:p>
            <a:pPr marL="285750" indent="-285750">
              <a:buFont typeface="Arial"/>
              <a:buChar char="•"/>
            </a:pPr>
            <a:r>
              <a:rPr lang="en-US" sz="2000" dirty="0">
                <a:latin typeface="Arial"/>
                <a:cs typeface="Arial"/>
              </a:rPr>
              <a:t>Mentor participation will also be evaluated by the EET, the RC, PC, and PI from the biannual progress reports and questionnaires to the Developmental project investigators. </a:t>
            </a:r>
          </a:p>
        </p:txBody>
      </p:sp>
      <p:sp>
        <p:nvSpPr>
          <p:cNvPr id="3" name="TextBox 2"/>
          <p:cNvSpPr txBox="1"/>
          <p:nvPr/>
        </p:nvSpPr>
        <p:spPr>
          <a:xfrm>
            <a:off x="464557" y="153115"/>
            <a:ext cx="8049129" cy="461665"/>
          </a:xfrm>
          <a:prstGeom prst="rect">
            <a:avLst/>
          </a:prstGeom>
          <a:solidFill>
            <a:schemeClr val="bg2"/>
          </a:solidFill>
          <a:ln>
            <a:solidFill>
              <a:srgbClr val="4F81BD"/>
            </a:solidFill>
          </a:ln>
        </p:spPr>
        <p:txBody>
          <a:bodyPr wrap="square" rtlCol="0">
            <a:spAutoFit/>
          </a:bodyPr>
          <a:lstStyle/>
          <a:p>
            <a:pPr algn="ctr"/>
            <a:r>
              <a:rPr lang="en-US" sz="2400" b="1" dirty="0">
                <a:latin typeface="Arial"/>
                <a:cs typeface="Arial"/>
              </a:rPr>
              <a:t>Mentor Expectations</a:t>
            </a:r>
          </a:p>
        </p:txBody>
      </p:sp>
      <p:pic>
        <p:nvPicPr>
          <p:cNvPr id="4" name="Imagen 3">
            <a:extLst>
              <a:ext uri="{FF2B5EF4-FFF2-40B4-BE49-F238E27FC236}">
                <a16:creationId xmlns:a16="http://schemas.microsoft.com/office/drawing/2014/main" id="{BC70263C-9916-7219-8509-4EA351AAA8D2}"/>
              </a:ext>
            </a:extLst>
          </p:cNvPr>
          <p:cNvPicPr>
            <a:picLocks noChangeAspect="1"/>
          </p:cNvPicPr>
          <p:nvPr/>
        </p:nvPicPr>
        <p:blipFill>
          <a:blip r:embed="rId2"/>
          <a:stretch>
            <a:fillRect/>
          </a:stretch>
        </p:blipFill>
        <p:spPr>
          <a:xfrm rot="16200000">
            <a:off x="4394201" y="2108198"/>
            <a:ext cx="355599" cy="9144001"/>
          </a:xfrm>
          <a:prstGeom prst="rect">
            <a:avLst/>
          </a:prstGeom>
        </p:spPr>
      </p:pic>
      <p:sp>
        <p:nvSpPr>
          <p:cNvPr id="5" name="TextBox 4">
            <a:extLst>
              <a:ext uri="{FF2B5EF4-FFF2-40B4-BE49-F238E27FC236}">
                <a16:creationId xmlns:a16="http://schemas.microsoft.com/office/drawing/2014/main" id="{65788913-FA4B-85DE-E4DA-73CD018854BC}"/>
              </a:ext>
            </a:extLst>
          </p:cNvPr>
          <p:cNvSpPr txBox="1"/>
          <p:nvPr/>
        </p:nvSpPr>
        <p:spPr>
          <a:xfrm>
            <a:off x="401541" y="5794512"/>
            <a:ext cx="8340918"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Full proposal mentors are required to meet the DRPP director and the grantee for progress reports twice a year!</a:t>
            </a:r>
          </a:p>
        </p:txBody>
      </p:sp>
    </p:spTree>
    <p:extLst>
      <p:ext uri="{BB962C8B-B14F-4D97-AF65-F5344CB8AC3E}">
        <p14:creationId xmlns:p14="http://schemas.microsoft.com/office/powerpoint/2010/main" val="4092724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5494" y="161833"/>
            <a:ext cx="8229600" cy="1143000"/>
          </a:xfrm>
        </p:spPr>
        <p:txBody>
          <a:bodyPr>
            <a:normAutofit/>
          </a:bodyPr>
          <a:lstStyle/>
          <a:p>
            <a:r>
              <a:rPr lang="en-US" sz="5400" b="1" dirty="0">
                <a:latin typeface="Avenir Next Condensed" charset="0"/>
                <a:ea typeface="Avenir Next Condensed" charset="0"/>
                <a:cs typeface="Avenir Next Condensed" charset="0"/>
              </a:rPr>
              <a:t>External Advisory Committee </a:t>
            </a:r>
          </a:p>
        </p:txBody>
      </p:sp>
      <p:sp>
        <p:nvSpPr>
          <p:cNvPr id="3" name="Content Placeholder 2"/>
          <p:cNvSpPr>
            <a:spLocks noGrp="1"/>
          </p:cNvSpPr>
          <p:nvPr>
            <p:ph idx="4294967295"/>
          </p:nvPr>
        </p:nvSpPr>
        <p:spPr>
          <a:xfrm>
            <a:off x="636588" y="1417638"/>
            <a:ext cx="8507412" cy="5257800"/>
          </a:xfrm>
        </p:spPr>
        <p:txBody>
          <a:bodyPr numCol="2">
            <a:normAutofit fontScale="92500" lnSpcReduction="10000"/>
          </a:bodyPr>
          <a:lstStyle/>
          <a:p>
            <a:pPr marL="0" indent="0">
              <a:buNone/>
            </a:pPr>
            <a:endParaRPr lang="en-US" sz="2000" b="1">
              <a:solidFill>
                <a:srgbClr val="3483C9"/>
              </a:solidFill>
              <a:latin typeface="Avenir Next Condensed" charset="0"/>
              <a:ea typeface="Avenir Next Condensed" charset="0"/>
              <a:cs typeface="Avenir Next Condensed" charset="0"/>
            </a:endParaRPr>
          </a:p>
          <a:p>
            <a:pPr marL="0" indent="0">
              <a:buNone/>
            </a:pPr>
            <a:r>
              <a:rPr lang="en-US" sz="2000" b="1">
                <a:solidFill>
                  <a:srgbClr val="3483C9"/>
                </a:solidFill>
                <a:latin typeface="Avenir Next Condensed" charset="0"/>
                <a:ea typeface="Avenir Next Condensed" charset="0"/>
                <a:cs typeface="Avenir Next Condensed" charset="0"/>
              </a:rPr>
              <a:t>James R. Brown M.Sc., Ph.D.</a:t>
            </a:r>
          </a:p>
          <a:p>
            <a:pPr marL="0" indent="0">
              <a:buNone/>
            </a:pPr>
            <a:r>
              <a:rPr lang="en-US" sz="2000">
                <a:solidFill>
                  <a:srgbClr val="6F7580"/>
                </a:solidFill>
                <a:latin typeface="Avenir Next Condensed" panose="020B0506020202020204" pitchFamily="34" charset="0"/>
                <a:ea typeface="Avenir Next Condensed" charset="0"/>
                <a:cs typeface="Avenir Next Condensed" charset="0"/>
              </a:rPr>
              <a:t>Senior Director</a:t>
            </a:r>
          </a:p>
          <a:p>
            <a:pPr marL="0" indent="0">
              <a:buNone/>
            </a:pPr>
            <a:r>
              <a:rPr lang="en-US" sz="2000">
                <a:solidFill>
                  <a:srgbClr val="6F7580"/>
                </a:solidFill>
                <a:latin typeface="Avenir Next Condensed" panose="020B0506020202020204" pitchFamily="34" charset="0"/>
                <a:ea typeface="Avenir Next Condensed" charset="0"/>
                <a:cs typeface="Avenir Next Condensed" charset="0"/>
              </a:rPr>
              <a:t>Computational Biology and Integrated </a:t>
            </a:r>
          </a:p>
          <a:p>
            <a:pPr marL="0" indent="0">
              <a:buNone/>
            </a:pPr>
            <a:r>
              <a:rPr lang="en-US" sz="2000">
                <a:solidFill>
                  <a:srgbClr val="6F7580"/>
                </a:solidFill>
                <a:latin typeface="Avenir Next Condensed" panose="020B0506020202020204" pitchFamily="34" charset="0"/>
                <a:ea typeface="Avenir Next Condensed" charset="0"/>
                <a:cs typeface="Avenir Next Condensed" charset="0"/>
              </a:rPr>
              <a:t>Data Science Kaleido Biosciences</a:t>
            </a:r>
          </a:p>
          <a:p>
            <a:pPr marL="0" indent="0">
              <a:buNone/>
            </a:pPr>
            <a:r>
              <a:rPr lang="en-US" sz="2000">
                <a:solidFill>
                  <a:schemeClr val="bg1">
                    <a:lumMod val="50000"/>
                  </a:schemeClr>
                </a:solidFill>
                <a:latin typeface="Avenir Next Condensed" panose="020B0506020202020204" pitchFamily="34" charset="0"/>
              </a:rPr>
              <a:t>Lexington MA 02421 USA</a:t>
            </a:r>
          </a:p>
          <a:p>
            <a:pPr marL="0" indent="0">
              <a:buNone/>
            </a:pPr>
            <a:endParaRPr lang="en-US" sz="1200">
              <a:solidFill>
                <a:srgbClr val="6F7580"/>
              </a:solidFill>
              <a:latin typeface="Avenir Next Condensed" charset="0"/>
              <a:ea typeface="Avenir Next Condensed" charset="0"/>
              <a:cs typeface="Avenir Next Condensed" charset="0"/>
            </a:endParaRPr>
          </a:p>
          <a:p>
            <a:pPr marL="0" indent="0">
              <a:buNone/>
            </a:pPr>
            <a:r>
              <a:rPr lang="en-US" sz="2000" b="1">
                <a:solidFill>
                  <a:srgbClr val="3483C9"/>
                </a:solidFill>
                <a:latin typeface="Avenir Next Condensed" charset="0"/>
                <a:ea typeface="Avenir Next Condensed" charset="0"/>
                <a:cs typeface="Avenir Next Condensed" charset="0"/>
              </a:rPr>
              <a:t>Reinhard Laubenbacher, Ph.D.</a:t>
            </a:r>
          </a:p>
          <a:p>
            <a:pPr marL="0" indent="0">
              <a:buNone/>
            </a:pPr>
            <a:r>
              <a:rPr lang="en-US" sz="2000">
                <a:solidFill>
                  <a:schemeClr val="bg1">
                    <a:lumMod val="50000"/>
                  </a:schemeClr>
                </a:solidFill>
                <a:latin typeface="Avenir Next Condensed" panose="020B0506020202020204" pitchFamily="34" charset="0"/>
              </a:rPr>
              <a:t>Dean’s Professor of Systems Medicine</a:t>
            </a:r>
          </a:p>
          <a:p>
            <a:pPr marL="0" indent="0">
              <a:buNone/>
            </a:pPr>
            <a:r>
              <a:rPr lang="en-US" sz="2000">
                <a:solidFill>
                  <a:schemeClr val="bg1">
                    <a:lumMod val="50000"/>
                  </a:schemeClr>
                </a:solidFill>
                <a:latin typeface="Avenir Next Condensed" panose="020B0506020202020204" pitchFamily="34" charset="0"/>
              </a:rPr>
              <a:t>Director, Laboratory for Systems Medicine</a:t>
            </a:r>
          </a:p>
          <a:p>
            <a:pPr marL="0" indent="0">
              <a:buNone/>
            </a:pPr>
            <a:r>
              <a:rPr lang="en-US" sz="2000">
                <a:solidFill>
                  <a:schemeClr val="bg1">
                    <a:lumMod val="50000"/>
                  </a:schemeClr>
                </a:solidFill>
                <a:latin typeface="Avenir Next Condensed" panose="020B0506020202020204" pitchFamily="34" charset="0"/>
              </a:rPr>
              <a:t>Division of Pulmonary, Critical Care, </a:t>
            </a:r>
          </a:p>
          <a:p>
            <a:pPr marL="0" indent="0">
              <a:buNone/>
            </a:pPr>
            <a:r>
              <a:rPr lang="en-US" sz="2000">
                <a:solidFill>
                  <a:schemeClr val="bg1">
                    <a:lumMod val="50000"/>
                  </a:schemeClr>
                </a:solidFill>
                <a:latin typeface="Avenir Next Condensed" panose="020B0506020202020204" pitchFamily="34" charset="0"/>
              </a:rPr>
              <a:t>and Sleep Medicine</a:t>
            </a:r>
            <a:endParaRPr lang="en-US" sz="2000">
              <a:solidFill>
                <a:schemeClr val="bg1">
                  <a:lumMod val="50000"/>
                </a:schemeClr>
              </a:solidFill>
              <a:latin typeface="Avenir Next Condensed" panose="020B0506020202020204" pitchFamily="34" charset="0"/>
              <a:ea typeface="Avenir Next Condensed" charset="0"/>
              <a:cs typeface="Avenir Next Condensed" charset="0"/>
            </a:endParaRPr>
          </a:p>
          <a:p>
            <a:pPr marL="0" indent="0">
              <a:buNone/>
            </a:pPr>
            <a:r>
              <a:rPr lang="en-US" sz="2000">
                <a:solidFill>
                  <a:schemeClr val="bg1">
                    <a:lumMod val="50000"/>
                  </a:schemeClr>
                </a:solidFill>
                <a:latin typeface="Avenir Next Condensed" charset="0"/>
                <a:ea typeface="Avenir Next Condensed" charset="0"/>
                <a:cs typeface="Avenir Next Condensed" charset="0"/>
              </a:rPr>
              <a:t>Department of Medicine</a:t>
            </a:r>
          </a:p>
          <a:p>
            <a:pPr marL="0" indent="0">
              <a:buNone/>
            </a:pPr>
            <a:r>
              <a:rPr lang="en-US" sz="2000">
                <a:solidFill>
                  <a:schemeClr val="bg1">
                    <a:lumMod val="50000"/>
                  </a:schemeClr>
                </a:solidFill>
                <a:latin typeface="Avenir Next Condensed" charset="0"/>
                <a:ea typeface="Avenir Next Condensed" charset="0"/>
                <a:cs typeface="Avenir Next Condensed" charset="0"/>
              </a:rPr>
              <a:t>University of Florida</a:t>
            </a:r>
            <a:endParaRPr lang="en-US" sz="2000" b="1">
              <a:solidFill>
                <a:schemeClr val="bg1">
                  <a:lumMod val="50000"/>
                </a:schemeClr>
              </a:solidFill>
              <a:latin typeface="Avenir Next Condensed" charset="0"/>
              <a:ea typeface="Avenir Next Condensed" charset="0"/>
              <a:cs typeface="Avenir Next Condensed" charset="0"/>
            </a:endParaRPr>
          </a:p>
          <a:p>
            <a:pPr marL="0" indent="0">
              <a:buNone/>
            </a:pPr>
            <a:endParaRPr lang="en-US" sz="2000" b="1">
              <a:solidFill>
                <a:srgbClr val="3483C9"/>
              </a:solidFill>
              <a:latin typeface="Avenir Next Condensed" charset="0"/>
              <a:ea typeface="Avenir Next Condensed" charset="0"/>
              <a:cs typeface="Avenir Next Condensed" charset="0"/>
            </a:endParaRPr>
          </a:p>
          <a:p>
            <a:pPr marL="0" indent="0">
              <a:buNone/>
            </a:pPr>
            <a:endParaRPr lang="en-US" sz="2000" b="1">
              <a:solidFill>
                <a:srgbClr val="3483C9"/>
              </a:solidFill>
              <a:latin typeface="Avenir Next Condensed" charset="0"/>
              <a:ea typeface="Avenir Next Condensed" charset="0"/>
              <a:cs typeface="Avenir Next Condensed" charset="0"/>
            </a:endParaRPr>
          </a:p>
          <a:p>
            <a:pPr marL="0" indent="0">
              <a:buNone/>
            </a:pPr>
            <a:endParaRPr lang="en-US" sz="2000" b="1">
              <a:solidFill>
                <a:srgbClr val="3483C9"/>
              </a:solidFill>
              <a:latin typeface="Avenir Next Condensed" charset="0"/>
              <a:ea typeface="Avenir Next Condensed" charset="0"/>
              <a:cs typeface="Avenir Next Condensed" charset="0"/>
            </a:endParaRPr>
          </a:p>
          <a:p>
            <a:pPr marL="0" indent="0">
              <a:buNone/>
            </a:pPr>
            <a:r>
              <a:rPr lang="en-US" sz="2000" b="1">
                <a:solidFill>
                  <a:srgbClr val="3483C9"/>
                </a:solidFill>
                <a:latin typeface="Avenir Next Condensed" charset="0"/>
                <a:ea typeface="Avenir Next Condensed" charset="0"/>
                <a:cs typeface="Avenir Next Condensed" charset="0"/>
              </a:rPr>
              <a:t>Sanjay V. Malhotra, Ph.D., FRSC</a:t>
            </a:r>
            <a:endParaRPr lang="en-US" sz="2000">
              <a:solidFill>
                <a:srgbClr val="6F7580"/>
              </a:solidFill>
              <a:latin typeface="Avenir Next Condensed" charset="0"/>
              <a:ea typeface="Avenir Next Condensed" charset="0"/>
              <a:cs typeface="Avenir Next Condensed" charset="0"/>
            </a:endParaRPr>
          </a:p>
          <a:p>
            <a:pPr marL="0" indent="0">
              <a:buNone/>
            </a:pPr>
            <a:r>
              <a:rPr lang="en-US" sz="2000">
                <a:solidFill>
                  <a:srgbClr val="6F7580"/>
                </a:solidFill>
                <a:latin typeface="Avenir Next Condensed" charset="0"/>
                <a:ea typeface="Avenir Next Condensed" charset="0"/>
                <a:cs typeface="Avenir Next Condensed" charset="0"/>
              </a:rPr>
              <a:t>Professor &amp; Endowed Chair in Cancer Research</a:t>
            </a:r>
          </a:p>
          <a:p>
            <a:pPr marL="0" indent="0">
              <a:buNone/>
            </a:pPr>
            <a:r>
              <a:rPr lang="en-US" sz="2000">
                <a:solidFill>
                  <a:srgbClr val="6F7580"/>
                </a:solidFill>
                <a:latin typeface="Avenir Next Condensed" charset="0"/>
                <a:ea typeface="Avenir Next Condensed" charset="0"/>
                <a:cs typeface="Avenir Next Condensed" charset="0"/>
              </a:rPr>
              <a:t>Director, Center for Experimental Therapeutics</a:t>
            </a:r>
          </a:p>
          <a:p>
            <a:pPr marL="0" indent="0">
              <a:buNone/>
            </a:pPr>
            <a:r>
              <a:rPr lang="en-US" sz="2000">
                <a:solidFill>
                  <a:srgbClr val="6F7580"/>
                </a:solidFill>
                <a:latin typeface="Avenir Next Condensed" charset="0"/>
                <a:ea typeface="Avenir Next Condensed" charset="0"/>
                <a:cs typeface="Avenir Next Condensed" charset="0"/>
              </a:rPr>
              <a:t>Oregon Health &amp; Science University</a:t>
            </a:r>
          </a:p>
          <a:p>
            <a:pPr marL="0" indent="0">
              <a:buNone/>
            </a:pPr>
            <a:endParaRPr lang="en-US" sz="2000">
              <a:solidFill>
                <a:srgbClr val="6F7580"/>
              </a:solidFill>
              <a:latin typeface="Avenir Next Condensed" charset="0"/>
              <a:ea typeface="Avenir Next Condensed" charset="0"/>
              <a:cs typeface="Avenir Next Condensed" charset="0"/>
            </a:endParaRPr>
          </a:p>
          <a:p>
            <a:pPr marL="0" indent="0">
              <a:buNone/>
            </a:pPr>
            <a:r>
              <a:rPr lang="en-US" sz="2000" b="1">
                <a:solidFill>
                  <a:srgbClr val="3483C9"/>
                </a:solidFill>
                <a:latin typeface="Avenir Next Condensed" charset="0"/>
                <a:ea typeface="Avenir Next Condensed" charset="0"/>
                <a:cs typeface="Avenir Next Condensed" charset="0"/>
              </a:rPr>
              <a:t>Stephen J. Cutler, Ph.D.</a:t>
            </a:r>
          </a:p>
          <a:p>
            <a:pPr marL="0" indent="0">
              <a:buNone/>
            </a:pPr>
            <a:r>
              <a:rPr lang="en-US" sz="2000">
                <a:solidFill>
                  <a:srgbClr val="6F7580"/>
                </a:solidFill>
                <a:latin typeface="Avenir Next Condensed" charset="0"/>
                <a:ea typeface="Avenir Next Condensed" charset="0"/>
                <a:cs typeface="Avenir Next Condensed" charset="0"/>
              </a:rPr>
              <a:t>Dean and Professor</a:t>
            </a:r>
          </a:p>
          <a:p>
            <a:pPr marL="0" indent="0">
              <a:buNone/>
            </a:pPr>
            <a:r>
              <a:rPr lang="en-US" sz="2000">
                <a:solidFill>
                  <a:srgbClr val="6F7580"/>
                </a:solidFill>
                <a:latin typeface="Avenir Next Condensed" charset="0"/>
                <a:ea typeface="Avenir Next Condensed" charset="0"/>
                <a:cs typeface="Avenir Next Condensed" charset="0"/>
              </a:rPr>
              <a:t>College of Pharmacy</a:t>
            </a:r>
          </a:p>
          <a:p>
            <a:pPr marL="0" indent="0">
              <a:buNone/>
            </a:pPr>
            <a:r>
              <a:rPr lang="en-US" sz="2000">
                <a:solidFill>
                  <a:srgbClr val="6F7580"/>
                </a:solidFill>
                <a:latin typeface="Avenir Next Condensed" charset="0"/>
                <a:ea typeface="Avenir Next Condensed" charset="0"/>
                <a:cs typeface="Avenir Next Condensed" charset="0"/>
              </a:rPr>
              <a:t>University of South Carolina</a:t>
            </a:r>
          </a:p>
          <a:p>
            <a:pPr marL="0" indent="0">
              <a:buNone/>
            </a:pPr>
            <a:endParaRPr lang="en-US" sz="2000" b="1">
              <a:solidFill>
                <a:srgbClr val="3483C9"/>
              </a:solidFill>
              <a:latin typeface="Avenir Next Condensed" charset="0"/>
              <a:ea typeface="Avenir Next Condensed" charset="0"/>
              <a:cs typeface="Avenir Next Condensed" charset="0"/>
            </a:endParaRPr>
          </a:p>
          <a:p>
            <a:pPr marL="0" indent="0">
              <a:buNone/>
            </a:pPr>
            <a:r>
              <a:rPr lang="en-US" sz="2000" b="1">
                <a:solidFill>
                  <a:srgbClr val="3483C9"/>
                </a:solidFill>
                <a:latin typeface="Avenir Next Condensed" charset="0"/>
                <a:ea typeface="Avenir Next Condensed" charset="0"/>
                <a:cs typeface="Avenir Next Condensed" charset="0"/>
              </a:rPr>
              <a:t>Veronica Martinez, Ph.D.</a:t>
            </a:r>
          </a:p>
          <a:p>
            <a:pPr marL="0" indent="0">
              <a:buNone/>
            </a:pPr>
            <a:r>
              <a:rPr lang="en-US" sz="2000">
                <a:solidFill>
                  <a:srgbClr val="6F7580"/>
                </a:solidFill>
                <a:latin typeface="Avenir Next Condensed" charset="0"/>
                <a:ea typeface="Avenir Next Condensed" charset="0"/>
                <a:cs typeface="Avenir Next Condensed" charset="0"/>
              </a:rPr>
              <a:t>Associate Prof. in Residence</a:t>
            </a:r>
          </a:p>
          <a:p>
            <a:pPr marL="0" indent="0">
              <a:buNone/>
            </a:pPr>
            <a:r>
              <a:rPr lang="en-US" sz="2000">
                <a:solidFill>
                  <a:srgbClr val="6F7580"/>
                </a:solidFill>
                <a:latin typeface="Avenir Next Condensed" charset="0"/>
                <a:ea typeface="Avenir Next Condensed" charset="0"/>
                <a:cs typeface="Avenir Next Condensed" charset="0"/>
              </a:rPr>
              <a:t>Pathology &amp; Laboratory Medicine</a:t>
            </a:r>
          </a:p>
          <a:p>
            <a:pPr marL="0" indent="0">
              <a:buNone/>
            </a:pPr>
            <a:r>
              <a:rPr lang="en-US" sz="2000">
                <a:solidFill>
                  <a:srgbClr val="6F7580"/>
                </a:solidFill>
                <a:latin typeface="Avenir Next Condensed" charset="0"/>
                <a:ea typeface="Avenir Next Condensed" charset="0"/>
                <a:cs typeface="Avenir Next Condensed" charset="0"/>
              </a:rPr>
              <a:t>University of California at Davis</a:t>
            </a:r>
          </a:p>
          <a:p>
            <a:pPr marL="0" indent="0">
              <a:buNone/>
            </a:pPr>
            <a:endParaRPr lang="en-US" sz="2000" dirty="0">
              <a:solidFill>
                <a:srgbClr val="6F7580"/>
              </a:solidFill>
              <a:latin typeface="Avenir Next Condensed" charset="0"/>
              <a:ea typeface="Avenir Next Condensed" charset="0"/>
              <a:cs typeface="Avenir Next Condensed" charset="0"/>
            </a:endParaRPr>
          </a:p>
        </p:txBody>
      </p:sp>
      <p:pic>
        <p:nvPicPr>
          <p:cNvPr id="54" name="Imagen 53">
            <a:extLst>
              <a:ext uri="{FF2B5EF4-FFF2-40B4-BE49-F238E27FC236}">
                <a16:creationId xmlns:a16="http://schemas.microsoft.com/office/drawing/2014/main" id="{508C4445-30D3-D124-6BAB-EB48921B0B19}"/>
              </a:ext>
            </a:extLst>
          </p:cNvPr>
          <p:cNvPicPr>
            <a:picLocks noChangeAspect="1"/>
          </p:cNvPicPr>
          <p:nvPr/>
        </p:nvPicPr>
        <p:blipFill>
          <a:blip r:embed="rId2"/>
          <a:stretch>
            <a:fillRect/>
          </a:stretch>
        </p:blipFill>
        <p:spPr>
          <a:xfrm>
            <a:off x="0" y="0"/>
            <a:ext cx="347353" cy="6858000"/>
          </a:xfrm>
          <a:prstGeom prst="rect">
            <a:avLst/>
          </a:prstGeom>
        </p:spPr>
      </p:pic>
    </p:spTree>
    <p:extLst>
      <p:ext uri="{BB962C8B-B14F-4D97-AF65-F5344CB8AC3E}">
        <p14:creationId xmlns:p14="http://schemas.microsoft.com/office/powerpoint/2010/main" val="1994247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944B-F404-4C19-A4BE-EE894B8AAE47}"/>
              </a:ext>
            </a:extLst>
          </p:cNvPr>
          <p:cNvSpPr>
            <a:spLocks noGrp="1"/>
          </p:cNvSpPr>
          <p:nvPr>
            <p:ph type="title"/>
          </p:nvPr>
        </p:nvSpPr>
        <p:spPr>
          <a:xfrm>
            <a:off x="628650" y="10019"/>
            <a:ext cx="7886700" cy="1325563"/>
          </a:xfrm>
        </p:spPr>
        <p:txBody>
          <a:bodyPr>
            <a:normAutofit/>
          </a:bodyPr>
          <a:lstStyle/>
          <a:p>
            <a:r>
              <a:rPr lang="en-US" sz="3600" b="1" dirty="0">
                <a:latin typeface="Arial" panose="020B0604020202020204" pitchFamily="34" charset="0"/>
                <a:cs typeface="Arial" panose="020B0604020202020204" pitchFamily="34" charset="0"/>
              </a:rPr>
              <a:t>Contents of a Research Plan</a:t>
            </a:r>
            <a:br>
              <a:rPr lang="en-US" sz="36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Page:32, PHS398 instructions</a:t>
            </a:r>
            <a:endParaRPr lang="en-US" sz="3600" dirty="0">
              <a:latin typeface="Arial" panose="020B0604020202020204" pitchFamily="34" charset="0"/>
              <a:cs typeface="Arial" panose="020B0604020202020204" pitchFamily="34" charset="0"/>
            </a:endParaRPr>
          </a:p>
        </p:txBody>
      </p:sp>
      <p:graphicFrame>
        <p:nvGraphicFramePr>
          <p:cNvPr id="6" name="Content Placeholder 2">
            <a:extLst>
              <a:ext uri="{FF2B5EF4-FFF2-40B4-BE49-F238E27FC236}">
                <a16:creationId xmlns:a16="http://schemas.microsoft.com/office/drawing/2014/main" id="{183B4511-B5E8-9D91-EB94-D92F07433F94}"/>
              </a:ext>
            </a:extLst>
          </p:cNvPr>
          <p:cNvGraphicFramePr>
            <a:graphicFrameLocks noGrp="1"/>
          </p:cNvGraphicFramePr>
          <p:nvPr>
            <p:ph idx="1"/>
            <p:extLst>
              <p:ext uri="{D42A27DB-BD31-4B8C-83A1-F6EECF244321}">
                <p14:modId xmlns:p14="http://schemas.microsoft.com/office/powerpoint/2010/main" val="3282458068"/>
              </p:ext>
            </p:extLst>
          </p:nvPr>
        </p:nvGraphicFramePr>
        <p:xfrm>
          <a:off x="628650" y="1615736"/>
          <a:ext cx="8160243" cy="5069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13FA7EE5-0E65-9797-9D49-060DA53269FD}"/>
              </a:ext>
            </a:extLst>
          </p:cNvPr>
          <p:cNvPicPr>
            <a:picLocks noChangeAspect="1"/>
          </p:cNvPicPr>
          <p:nvPr/>
        </p:nvPicPr>
        <p:blipFill>
          <a:blip r:embed="rId7"/>
          <a:stretch>
            <a:fillRect/>
          </a:stretch>
        </p:blipFill>
        <p:spPr>
          <a:xfrm>
            <a:off x="0" y="0"/>
            <a:ext cx="347353" cy="6858000"/>
          </a:xfrm>
          <a:prstGeom prst="rect">
            <a:avLst/>
          </a:prstGeom>
        </p:spPr>
      </p:pic>
    </p:spTree>
    <p:extLst>
      <p:ext uri="{BB962C8B-B14F-4D97-AF65-F5344CB8AC3E}">
        <p14:creationId xmlns:p14="http://schemas.microsoft.com/office/powerpoint/2010/main" val="2832954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08549" y="237724"/>
            <a:ext cx="7886700" cy="886625"/>
          </a:xfrm>
          <a:solidFill>
            <a:schemeClr val="bg2"/>
          </a:solidFill>
          <a:ln>
            <a:solidFill>
              <a:srgbClr val="4F81BD"/>
            </a:solidFill>
          </a:ln>
        </p:spPr>
        <p:txBody>
          <a:bodyPr>
            <a:normAutofit fontScale="90000"/>
          </a:bodyPr>
          <a:lstStyle/>
          <a:p>
            <a:pPr eaLnBrk="1" hangingPunct="1">
              <a:defRPr/>
            </a:pPr>
            <a:r>
              <a:rPr lang="en-US" sz="3600" b="1" dirty="0">
                <a:solidFill>
                  <a:srgbClr val="000000"/>
                </a:solidFill>
                <a:latin typeface="Arial"/>
                <a:ea typeface="+mj-ea"/>
                <a:cs typeface="Arial"/>
              </a:rPr>
              <a:t>SPECIFIC AIMS</a:t>
            </a:r>
            <a:br>
              <a:rPr lang="en-US" sz="3600" b="1" dirty="0">
                <a:solidFill>
                  <a:srgbClr val="000000"/>
                </a:solidFill>
                <a:latin typeface="Arial"/>
                <a:ea typeface="+mj-ea"/>
                <a:cs typeface="Arial"/>
              </a:rPr>
            </a:br>
            <a:r>
              <a:rPr lang="en-US" sz="3100" dirty="0">
                <a:solidFill>
                  <a:srgbClr val="000000"/>
                </a:solidFill>
                <a:latin typeface="Arial"/>
                <a:cs typeface="Arial"/>
              </a:rPr>
              <a:t>One Page </a:t>
            </a:r>
            <a:r>
              <a:rPr lang="en-US" sz="2200" dirty="0">
                <a:solidFill>
                  <a:srgbClr val="000000"/>
                </a:solidFill>
                <a:latin typeface="Arial"/>
                <a:cs typeface="Arial"/>
              </a:rPr>
              <a:t>(</a:t>
            </a:r>
            <a:r>
              <a:rPr lang="en-US" sz="2200" u="sng" dirty="0">
                <a:solidFill>
                  <a:srgbClr val="000000"/>
                </a:solidFill>
                <a:latin typeface="Arial"/>
                <a:cs typeface="Arial"/>
              </a:rPr>
              <a:t>not included in 6 or 12 page limit</a:t>
            </a:r>
            <a:r>
              <a:rPr lang="en-US" sz="2200" dirty="0">
                <a:solidFill>
                  <a:srgbClr val="000000"/>
                </a:solidFill>
                <a:latin typeface="Arial"/>
                <a:cs typeface="Arial"/>
              </a:rPr>
              <a:t>)</a:t>
            </a:r>
          </a:p>
        </p:txBody>
      </p:sp>
      <p:sp>
        <p:nvSpPr>
          <p:cNvPr id="11267" name="Rectangle 3"/>
          <p:cNvSpPr>
            <a:spLocks noGrp="1" noChangeArrowheads="1"/>
          </p:cNvSpPr>
          <p:nvPr>
            <p:ph idx="1"/>
          </p:nvPr>
        </p:nvSpPr>
        <p:spPr>
          <a:xfrm>
            <a:off x="708549" y="1559295"/>
            <a:ext cx="7886700" cy="4351338"/>
          </a:xfrm>
        </p:spPr>
        <p:txBody>
          <a:bodyPr>
            <a:normAutofit lnSpcReduction="10000"/>
          </a:bodyPr>
          <a:lstStyle/>
          <a:p>
            <a:pPr eaLnBrk="1" hangingPunct="1"/>
            <a:r>
              <a:rPr lang="en-US" sz="2800" b="1" dirty="0">
                <a:latin typeface="Arial"/>
                <a:ea typeface="MS PGothic" charset="0"/>
                <a:cs typeface="Arial"/>
              </a:rPr>
              <a:t>The single most important section in the grant</a:t>
            </a:r>
          </a:p>
          <a:p>
            <a:pPr lvl="1" eaLnBrk="1" hangingPunct="1"/>
            <a:r>
              <a:rPr lang="en-US" sz="2400" dirty="0">
                <a:latin typeface="Arial"/>
                <a:ea typeface="MS PGothic" charset="0"/>
                <a:cs typeface="Arial"/>
              </a:rPr>
              <a:t>It</a:t>
            </a:r>
            <a:r>
              <a:rPr lang="ja-JP" altLang="en-US" sz="2400" dirty="0">
                <a:latin typeface="Arial"/>
                <a:ea typeface="MS PGothic" charset="0"/>
                <a:cs typeface="Arial"/>
              </a:rPr>
              <a:t>’</a:t>
            </a:r>
            <a:r>
              <a:rPr lang="en-US" altLang="ja-JP" sz="2400" dirty="0">
                <a:latin typeface="Arial"/>
                <a:ea typeface="MS PGothic" charset="0"/>
                <a:cs typeface="Arial"/>
              </a:rPr>
              <a:t>s the master plan for the rest of the proposal</a:t>
            </a:r>
          </a:p>
          <a:p>
            <a:pPr lvl="1" eaLnBrk="1" hangingPunct="1"/>
            <a:r>
              <a:rPr lang="en-US" sz="2400" dirty="0">
                <a:latin typeface="Arial"/>
                <a:ea typeface="MS PGothic" charset="0"/>
                <a:cs typeface="Arial"/>
              </a:rPr>
              <a:t>You engage or lose the Reviewer on this page</a:t>
            </a:r>
          </a:p>
          <a:p>
            <a:pPr lvl="1" eaLnBrk="1" hangingPunct="1"/>
            <a:endParaRPr lang="en-US" sz="2400" b="1" dirty="0">
              <a:latin typeface="Arial"/>
              <a:ea typeface="MS PGothic" charset="0"/>
              <a:cs typeface="Arial"/>
            </a:endParaRPr>
          </a:p>
          <a:p>
            <a:pPr eaLnBrk="1" hangingPunct="1"/>
            <a:r>
              <a:rPr lang="en-US" sz="2800" b="1" dirty="0">
                <a:latin typeface="Arial"/>
                <a:ea typeface="MS PGothic" charset="0"/>
                <a:cs typeface="Arial"/>
              </a:rPr>
              <a:t>It</a:t>
            </a:r>
            <a:r>
              <a:rPr lang="ja-JP" altLang="en-US" sz="2800" b="1" dirty="0">
                <a:latin typeface="Arial"/>
                <a:ea typeface="MS PGothic" charset="0"/>
                <a:cs typeface="Arial"/>
              </a:rPr>
              <a:t>’</a:t>
            </a:r>
            <a:r>
              <a:rPr lang="en-US" altLang="ja-JP" sz="2800" b="1" dirty="0">
                <a:latin typeface="Arial"/>
                <a:ea typeface="MS PGothic" charset="0"/>
                <a:cs typeface="Arial"/>
              </a:rPr>
              <a:t>s the most difficult section to write</a:t>
            </a:r>
          </a:p>
          <a:p>
            <a:pPr lvl="1" eaLnBrk="1" hangingPunct="1"/>
            <a:r>
              <a:rPr lang="en-US" sz="2400" dirty="0">
                <a:latin typeface="Arial"/>
                <a:ea typeface="MS PGothic" charset="0"/>
                <a:cs typeface="Arial"/>
              </a:rPr>
              <a:t>The logic of each aim must be compelling</a:t>
            </a:r>
          </a:p>
          <a:p>
            <a:pPr lvl="1" eaLnBrk="1" hangingPunct="1"/>
            <a:r>
              <a:rPr lang="en-US" sz="2400" dirty="0">
                <a:latin typeface="Arial"/>
                <a:ea typeface="MS PGothic" charset="0"/>
                <a:cs typeface="Arial"/>
              </a:rPr>
              <a:t>The answers must be important to the field</a:t>
            </a:r>
          </a:p>
          <a:p>
            <a:pPr lvl="1" eaLnBrk="1" hangingPunct="1"/>
            <a:endParaRPr lang="en-US" sz="2400" b="1" dirty="0">
              <a:latin typeface="Arial"/>
              <a:ea typeface="MS PGothic" charset="0"/>
              <a:cs typeface="Arial"/>
            </a:endParaRPr>
          </a:p>
          <a:p>
            <a:pPr eaLnBrk="1" hangingPunct="1"/>
            <a:r>
              <a:rPr lang="en-US" sz="2800" b="1" dirty="0">
                <a:latin typeface="Arial"/>
                <a:ea typeface="MS PGothic" charset="0"/>
                <a:cs typeface="Arial"/>
              </a:rPr>
              <a:t>Write Aims that you are excited about! </a:t>
            </a:r>
          </a:p>
          <a:p>
            <a:pPr marL="400050" lvl="1" indent="0">
              <a:buNone/>
            </a:pPr>
            <a:r>
              <a:rPr lang="en-US" sz="2400" dirty="0">
                <a:latin typeface="Arial"/>
                <a:ea typeface="MS PGothic" charset="0"/>
                <a:cs typeface="Arial"/>
              </a:rPr>
              <a:t>- </a:t>
            </a:r>
            <a:r>
              <a:rPr lang="en-US" sz="2200" dirty="0">
                <a:latin typeface="Arial"/>
                <a:ea typeface="MS PGothic" charset="0"/>
                <a:cs typeface="Arial"/>
              </a:rPr>
              <a:t>Think about research plan before you start writing</a:t>
            </a:r>
          </a:p>
          <a:p>
            <a:pPr lvl="1" eaLnBrk="1" hangingPunct="1">
              <a:buFontTx/>
              <a:buNone/>
            </a:pPr>
            <a:endParaRPr lang="en-US" sz="2400" b="1" dirty="0">
              <a:latin typeface="Arial"/>
              <a:ea typeface="MS PGothic" charset="0"/>
              <a:cs typeface="Arial"/>
            </a:endParaRPr>
          </a:p>
        </p:txBody>
      </p:sp>
      <p:pic>
        <p:nvPicPr>
          <p:cNvPr id="2" name="Imagen 1">
            <a:extLst>
              <a:ext uri="{FF2B5EF4-FFF2-40B4-BE49-F238E27FC236}">
                <a16:creationId xmlns:a16="http://schemas.microsoft.com/office/drawing/2014/main" id="{A17A38A9-C516-46AA-13AC-84A183EBB5C1}"/>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614816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942" y="346229"/>
            <a:ext cx="8734076" cy="6041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983EAA95-C3ED-773D-A607-DEA53BB2FB4F}"/>
              </a:ext>
            </a:extLst>
          </p:cNvPr>
          <p:cNvPicPr>
            <a:picLocks noChangeAspect="1"/>
          </p:cNvPicPr>
          <p:nvPr/>
        </p:nvPicPr>
        <p:blipFill>
          <a:blip r:embed="rId3"/>
          <a:stretch>
            <a:fillRect/>
          </a:stretch>
        </p:blipFill>
        <p:spPr>
          <a:xfrm rot="16200000">
            <a:off x="4387468" y="2123179"/>
            <a:ext cx="347353" cy="9122289"/>
          </a:xfrm>
          <a:prstGeom prst="rect">
            <a:avLst/>
          </a:prstGeom>
        </p:spPr>
      </p:pic>
    </p:spTree>
    <p:extLst>
      <p:ext uri="{BB962C8B-B14F-4D97-AF65-F5344CB8AC3E}">
        <p14:creationId xmlns:p14="http://schemas.microsoft.com/office/powerpoint/2010/main" val="1645250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28650" y="365126"/>
            <a:ext cx="7886700" cy="620295"/>
          </a:xfrm>
          <a:solidFill>
            <a:schemeClr val="bg2"/>
          </a:solidFill>
          <a:ln>
            <a:solidFill>
              <a:srgbClr val="4F81BD"/>
            </a:solidFill>
          </a:ln>
        </p:spPr>
        <p:txBody>
          <a:bodyPr>
            <a:normAutofit/>
          </a:bodyPr>
          <a:lstStyle/>
          <a:p>
            <a:pPr algn="ctr" eaLnBrk="1" hangingPunct="1">
              <a:defRPr/>
            </a:pPr>
            <a:r>
              <a:rPr lang="en-US" sz="3600" b="1" dirty="0">
                <a:solidFill>
                  <a:srgbClr val="000000"/>
                </a:solidFill>
                <a:latin typeface="Arial"/>
                <a:ea typeface="+mj-ea"/>
                <a:cs typeface="Arial"/>
              </a:rPr>
              <a:t>Specific Aims</a:t>
            </a:r>
          </a:p>
        </p:txBody>
      </p:sp>
      <p:sp>
        <p:nvSpPr>
          <p:cNvPr id="13315" name="Rectangle 3"/>
          <p:cNvSpPr>
            <a:spLocks noGrp="1" noChangeArrowheads="1"/>
          </p:cNvSpPr>
          <p:nvPr>
            <p:ph idx="1"/>
          </p:nvPr>
        </p:nvSpPr>
        <p:spPr>
          <a:xfrm>
            <a:off x="715762" y="1384917"/>
            <a:ext cx="7973812" cy="4632248"/>
          </a:xfrm>
        </p:spPr>
        <p:txBody>
          <a:bodyPr>
            <a:normAutofit lnSpcReduction="10000"/>
          </a:bodyPr>
          <a:lstStyle/>
          <a:p>
            <a:pPr eaLnBrk="1" hangingPunct="1">
              <a:lnSpc>
                <a:spcPct val="80000"/>
              </a:lnSpc>
            </a:pPr>
            <a:r>
              <a:rPr lang="en-US" sz="2600" dirty="0">
                <a:solidFill>
                  <a:srgbClr val="000000"/>
                </a:solidFill>
                <a:ea typeface="MS PGothic" charset="0"/>
              </a:rPr>
              <a:t>Whenever possible – test a hypothesis in the specific aim title</a:t>
            </a:r>
          </a:p>
          <a:p>
            <a:pPr lvl="1" eaLnBrk="1" hangingPunct="1">
              <a:lnSpc>
                <a:spcPct val="80000"/>
              </a:lnSpc>
            </a:pPr>
            <a:r>
              <a:rPr lang="en-US" sz="2200" dirty="0">
                <a:solidFill>
                  <a:srgbClr val="000000"/>
                </a:solidFill>
                <a:ea typeface="MS PGothic" charset="0"/>
              </a:rPr>
              <a:t>You want the Reviewer to know that your work is hypothesis driven</a:t>
            </a:r>
          </a:p>
          <a:p>
            <a:pPr lvl="1" eaLnBrk="1" hangingPunct="1">
              <a:lnSpc>
                <a:spcPct val="80000"/>
              </a:lnSpc>
            </a:pPr>
            <a:r>
              <a:rPr lang="en-US" sz="2200" dirty="0">
                <a:solidFill>
                  <a:srgbClr val="000000"/>
                </a:solidFill>
                <a:ea typeface="MS PGothic" charset="0"/>
              </a:rPr>
              <a:t>Don</a:t>
            </a:r>
            <a:r>
              <a:rPr lang="ja-JP" altLang="en-US" sz="2200" dirty="0">
                <a:solidFill>
                  <a:srgbClr val="000000"/>
                </a:solidFill>
                <a:ea typeface="MS PGothic" charset="0"/>
              </a:rPr>
              <a:t>’</a:t>
            </a:r>
            <a:r>
              <a:rPr lang="en-US" altLang="ja-JP" sz="2200" dirty="0">
                <a:solidFill>
                  <a:srgbClr val="000000"/>
                </a:solidFill>
                <a:ea typeface="MS PGothic" charset="0"/>
              </a:rPr>
              <a:t>t make the Reviewer work to figure out what the hypothesis is</a:t>
            </a:r>
          </a:p>
          <a:p>
            <a:pPr eaLnBrk="1" hangingPunct="1">
              <a:lnSpc>
                <a:spcPct val="80000"/>
              </a:lnSpc>
            </a:pPr>
            <a:r>
              <a:rPr lang="en-US" sz="2600" dirty="0">
                <a:solidFill>
                  <a:srgbClr val="000000"/>
                </a:solidFill>
                <a:ea typeface="MS PGothic" charset="0"/>
              </a:rPr>
              <a:t>The goal of the aim should be to understand mechanism – even if the experiments are largely descriptive</a:t>
            </a:r>
          </a:p>
          <a:p>
            <a:pPr eaLnBrk="1" hangingPunct="1">
              <a:lnSpc>
                <a:spcPct val="80000"/>
              </a:lnSpc>
              <a:buFontTx/>
              <a:buNone/>
            </a:pPr>
            <a:endParaRPr lang="en-US" sz="2600" dirty="0">
              <a:solidFill>
                <a:srgbClr val="000000"/>
              </a:solidFill>
              <a:ea typeface="MS PGothic" charset="0"/>
            </a:endParaRPr>
          </a:p>
          <a:p>
            <a:pPr eaLnBrk="1" hangingPunct="1">
              <a:lnSpc>
                <a:spcPct val="80000"/>
              </a:lnSpc>
            </a:pPr>
            <a:r>
              <a:rPr lang="en-US" sz="2600" dirty="0">
                <a:solidFill>
                  <a:srgbClr val="000000"/>
                </a:solidFill>
                <a:ea typeface="MS PGothic" charset="0"/>
              </a:rPr>
              <a:t>1-2 Specific Aims for a 2-year grant – each aim is a manuscript, or is a significant part of a publication</a:t>
            </a:r>
          </a:p>
          <a:p>
            <a:pPr eaLnBrk="1" hangingPunct="1">
              <a:lnSpc>
                <a:spcPct val="80000"/>
              </a:lnSpc>
              <a:buFontTx/>
              <a:buNone/>
            </a:pPr>
            <a:endParaRPr lang="en-US" sz="2600" dirty="0">
              <a:solidFill>
                <a:srgbClr val="000000"/>
              </a:solidFill>
              <a:ea typeface="MS PGothic" charset="0"/>
            </a:endParaRPr>
          </a:p>
          <a:p>
            <a:pPr eaLnBrk="1" hangingPunct="1">
              <a:lnSpc>
                <a:spcPct val="80000"/>
              </a:lnSpc>
            </a:pPr>
            <a:r>
              <a:rPr lang="en-US" sz="2600" dirty="0">
                <a:solidFill>
                  <a:srgbClr val="000000"/>
                </a:solidFill>
                <a:ea typeface="MS PGothic" charset="0"/>
              </a:rPr>
              <a:t>The Specific Aims should be detailed but far reaching – the Aims should not be a list of experiments</a:t>
            </a:r>
          </a:p>
          <a:p>
            <a:pPr lvl="1" eaLnBrk="1" hangingPunct="1">
              <a:lnSpc>
                <a:spcPct val="80000"/>
              </a:lnSpc>
              <a:buFontTx/>
              <a:buNone/>
            </a:pPr>
            <a:endParaRPr lang="en-US" sz="2000" dirty="0">
              <a:solidFill>
                <a:srgbClr val="000000"/>
              </a:solidFill>
              <a:latin typeface="Arial" charset="0"/>
              <a:ea typeface="MS PGothic" charset="0"/>
            </a:endParaRPr>
          </a:p>
        </p:txBody>
      </p:sp>
      <p:pic>
        <p:nvPicPr>
          <p:cNvPr id="2" name="Imagen 1">
            <a:extLst>
              <a:ext uri="{FF2B5EF4-FFF2-40B4-BE49-F238E27FC236}">
                <a16:creationId xmlns:a16="http://schemas.microsoft.com/office/drawing/2014/main" id="{E18FAE51-9F2C-1CE7-A450-AE3833E7236F}"/>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3818656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28650" y="223083"/>
            <a:ext cx="7886700" cy="620295"/>
          </a:xfrm>
          <a:solidFill>
            <a:schemeClr val="bg2"/>
          </a:solidFill>
          <a:ln>
            <a:solidFill>
              <a:srgbClr val="4F81BD"/>
            </a:solidFill>
          </a:ln>
        </p:spPr>
        <p:txBody>
          <a:bodyPr>
            <a:normAutofit/>
          </a:bodyPr>
          <a:lstStyle/>
          <a:p>
            <a:pPr eaLnBrk="1" hangingPunct="1">
              <a:defRPr/>
            </a:pPr>
            <a:r>
              <a:rPr lang="en-US" sz="3200" b="1" dirty="0">
                <a:solidFill>
                  <a:srgbClr val="000000"/>
                </a:solidFill>
                <a:latin typeface="Arial"/>
                <a:ea typeface="+mj-ea"/>
                <a:cs typeface="Arial"/>
              </a:rPr>
              <a:t>Specific Aims:  Don’ts</a:t>
            </a:r>
          </a:p>
        </p:txBody>
      </p:sp>
      <p:sp>
        <p:nvSpPr>
          <p:cNvPr id="18435" name="Rectangle 3"/>
          <p:cNvSpPr>
            <a:spLocks noGrp="1" noChangeArrowheads="1"/>
          </p:cNvSpPr>
          <p:nvPr>
            <p:ph idx="1"/>
          </p:nvPr>
        </p:nvSpPr>
        <p:spPr>
          <a:xfrm>
            <a:off x="628650" y="1145219"/>
            <a:ext cx="7886700" cy="5739414"/>
          </a:xfrm>
        </p:spPr>
        <p:txBody>
          <a:bodyPr>
            <a:normAutofit fontScale="92500"/>
          </a:bodyPr>
          <a:lstStyle/>
          <a:p>
            <a:pPr eaLnBrk="1" hangingPunct="1">
              <a:spcBef>
                <a:spcPts val="600"/>
              </a:spcBef>
              <a:spcAft>
                <a:spcPts val="600"/>
              </a:spcAft>
            </a:pPr>
            <a:r>
              <a:rPr lang="en-US" sz="2300" dirty="0">
                <a:solidFill>
                  <a:srgbClr val="000000"/>
                </a:solidFill>
                <a:latin typeface="Arial"/>
                <a:ea typeface="MS PGothic" charset="0"/>
                <a:cs typeface="Arial"/>
              </a:rPr>
              <a:t>Write your Aims early – some may fall apart as you design a plan to test them or discuss them with colleagues.</a:t>
            </a:r>
          </a:p>
          <a:p>
            <a:pPr eaLnBrk="1" hangingPunct="1">
              <a:spcBef>
                <a:spcPts val="600"/>
              </a:spcBef>
              <a:spcAft>
                <a:spcPts val="600"/>
              </a:spcAft>
            </a:pPr>
            <a:r>
              <a:rPr lang="en-US" sz="2300" dirty="0">
                <a:solidFill>
                  <a:srgbClr val="000000"/>
                </a:solidFill>
                <a:latin typeface="Arial"/>
                <a:ea typeface="MS PGothic" charset="0"/>
                <a:cs typeface="Arial"/>
              </a:rPr>
              <a:t>Try to limit this section to one page – it</a:t>
            </a:r>
            <a:r>
              <a:rPr lang="ja-JP" altLang="en-US" sz="2300" dirty="0">
                <a:solidFill>
                  <a:srgbClr val="000000"/>
                </a:solidFill>
                <a:latin typeface="Arial"/>
                <a:ea typeface="MS PGothic" charset="0"/>
                <a:cs typeface="Arial"/>
              </a:rPr>
              <a:t>’</a:t>
            </a:r>
            <a:r>
              <a:rPr lang="en-US" altLang="ja-JP" sz="2300" dirty="0">
                <a:solidFill>
                  <a:srgbClr val="000000"/>
                </a:solidFill>
                <a:latin typeface="Arial"/>
                <a:ea typeface="MS PGothic" charset="0"/>
                <a:cs typeface="Arial"/>
              </a:rPr>
              <a:t>s a roadmap to the rest of the proposal and it must include the logic behind your aims. </a:t>
            </a:r>
          </a:p>
          <a:p>
            <a:pPr eaLnBrk="1" hangingPunct="1">
              <a:spcBef>
                <a:spcPts val="600"/>
              </a:spcBef>
              <a:spcAft>
                <a:spcPts val="600"/>
              </a:spcAft>
            </a:pPr>
            <a:r>
              <a:rPr lang="en-US" sz="2300" dirty="0">
                <a:solidFill>
                  <a:srgbClr val="000000"/>
                </a:solidFill>
                <a:latin typeface="Arial"/>
                <a:ea typeface="MS PGothic" charset="0"/>
                <a:cs typeface="Arial"/>
              </a:rPr>
              <a:t>Don’</a:t>
            </a:r>
            <a:r>
              <a:rPr lang="en-US" altLang="ja-JP" sz="2300" dirty="0">
                <a:solidFill>
                  <a:srgbClr val="000000"/>
                </a:solidFill>
                <a:latin typeface="Arial"/>
                <a:ea typeface="MS PGothic" charset="0"/>
                <a:cs typeface="Arial"/>
              </a:rPr>
              <a:t>t assume your Reviewer is an expert in your particular area – so write Aims for a non-expert.</a:t>
            </a:r>
          </a:p>
          <a:p>
            <a:pPr eaLnBrk="1" hangingPunct="1">
              <a:spcBef>
                <a:spcPts val="600"/>
              </a:spcBef>
              <a:spcAft>
                <a:spcPts val="600"/>
              </a:spcAft>
            </a:pPr>
            <a:r>
              <a:rPr lang="en-US" altLang="ja-JP" sz="2300" dirty="0">
                <a:solidFill>
                  <a:srgbClr val="000000"/>
                </a:solidFill>
                <a:latin typeface="Arial"/>
                <a:ea typeface="MS PGothic" charset="0"/>
                <a:cs typeface="Arial"/>
              </a:rPr>
              <a:t>Used to be you couldn’t propose OMICs experiments: we love OMICS! </a:t>
            </a:r>
          </a:p>
          <a:p>
            <a:pPr eaLnBrk="1" hangingPunct="1">
              <a:lnSpc>
                <a:spcPct val="80000"/>
              </a:lnSpc>
              <a:spcBef>
                <a:spcPts val="600"/>
              </a:spcBef>
              <a:spcAft>
                <a:spcPts val="600"/>
              </a:spcAft>
            </a:pPr>
            <a:r>
              <a:rPr lang="en-US" sz="2300" dirty="0">
                <a:solidFill>
                  <a:srgbClr val="000000"/>
                </a:solidFill>
                <a:latin typeface="Arial" charset="0"/>
                <a:ea typeface="MS PGothic" charset="0"/>
              </a:rPr>
              <a:t>Don’</a:t>
            </a:r>
            <a:r>
              <a:rPr lang="en-US" altLang="ja-JP" sz="2300" dirty="0">
                <a:solidFill>
                  <a:srgbClr val="000000"/>
                </a:solidFill>
                <a:latin typeface="Arial" charset="0"/>
                <a:ea typeface="MS PGothic" charset="0"/>
              </a:rPr>
              <a:t>t state a hypothesis that you cannot actually test with the experiments you are proposing.</a:t>
            </a:r>
          </a:p>
          <a:p>
            <a:pPr eaLnBrk="1" hangingPunct="1">
              <a:lnSpc>
                <a:spcPct val="80000"/>
              </a:lnSpc>
              <a:spcBef>
                <a:spcPts val="600"/>
              </a:spcBef>
              <a:spcAft>
                <a:spcPts val="600"/>
              </a:spcAft>
            </a:pPr>
            <a:r>
              <a:rPr lang="en-US" sz="2300" dirty="0">
                <a:solidFill>
                  <a:srgbClr val="000000"/>
                </a:solidFill>
                <a:latin typeface="Arial" charset="0"/>
                <a:ea typeface="MS PGothic" charset="0"/>
              </a:rPr>
              <a:t>Avoid using phrases like:  To correlate…  To describe… To develop; these help get your grant pegged as </a:t>
            </a:r>
            <a:r>
              <a:rPr lang="ja-JP" altLang="en-US" sz="2300" dirty="0">
                <a:solidFill>
                  <a:srgbClr val="000000"/>
                </a:solidFill>
                <a:latin typeface="Arial" charset="0"/>
                <a:ea typeface="MS PGothic" charset="0"/>
              </a:rPr>
              <a:t>“</a:t>
            </a:r>
            <a:r>
              <a:rPr lang="en-US" altLang="ja-JP" sz="2300" dirty="0">
                <a:solidFill>
                  <a:srgbClr val="000000"/>
                </a:solidFill>
                <a:latin typeface="Arial" charset="0"/>
                <a:ea typeface="MS PGothic" charset="0"/>
              </a:rPr>
              <a:t>too descriptive</a:t>
            </a:r>
            <a:r>
              <a:rPr lang="ja-JP" altLang="en-US" sz="2300" dirty="0">
                <a:solidFill>
                  <a:srgbClr val="000000"/>
                </a:solidFill>
                <a:latin typeface="Arial" charset="0"/>
                <a:ea typeface="MS PGothic" charset="0"/>
              </a:rPr>
              <a:t>”</a:t>
            </a:r>
            <a:r>
              <a:rPr lang="en-US" altLang="ja-JP" sz="2300" dirty="0">
                <a:solidFill>
                  <a:srgbClr val="000000"/>
                </a:solidFill>
                <a:latin typeface="Arial" charset="0"/>
                <a:ea typeface="MS PGothic" charset="0"/>
              </a:rPr>
              <a:t>.</a:t>
            </a:r>
          </a:p>
          <a:p>
            <a:pPr eaLnBrk="1" hangingPunct="1">
              <a:lnSpc>
                <a:spcPct val="80000"/>
              </a:lnSpc>
              <a:spcBef>
                <a:spcPts val="600"/>
              </a:spcBef>
              <a:spcAft>
                <a:spcPts val="600"/>
              </a:spcAft>
            </a:pPr>
            <a:r>
              <a:rPr lang="en-US" sz="2300" dirty="0">
                <a:solidFill>
                  <a:srgbClr val="000000"/>
                </a:solidFill>
                <a:latin typeface="Arial" charset="0"/>
                <a:ea typeface="MS PGothic" charset="0"/>
              </a:rPr>
              <a:t>Avoid wishy-washy, passive tense, or flowery language – instead write your aims in active form with strong meaningful verbs.</a:t>
            </a:r>
          </a:p>
          <a:p>
            <a:pPr eaLnBrk="1" hangingPunct="1"/>
            <a:r>
              <a:rPr lang="en-US" altLang="ja-JP" sz="1600" dirty="0">
                <a:solidFill>
                  <a:schemeClr val="bg1"/>
                </a:solidFill>
                <a:latin typeface="Arial"/>
                <a:ea typeface="MS PGothic" charset="0"/>
                <a:cs typeface="Arial"/>
              </a:rPr>
              <a:t>proposal</a:t>
            </a:r>
            <a:endParaRPr lang="en-US" sz="1600" dirty="0">
              <a:solidFill>
                <a:schemeClr val="bg1"/>
              </a:solidFill>
              <a:latin typeface="Arial"/>
              <a:ea typeface="MS PGothic" charset="0"/>
              <a:cs typeface="Arial"/>
            </a:endParaRPr>
          </a:p>
        </p:txBody>
      </p:sp>
      <p:pic>
        <p:nvPicPr>
          <p:cNvPr id="2" name="Imagen 1">
            <a:extLst>
              <a:ext uri="{FF2B5EF4-FFF2-40B4-BE49-F238E27FC236}">
                <a16:creationId xmlns:a16="http://schemas.microsoft.com/office/drawing/2014/main" id="{DD28C47B-A567-A5BE-3037-10C23F178FB5}"/>
              </a:ext>
            </a:extLst>
          </p:cNvPr>
          <p:cNvPicPr>
            <a:picLocks noChangeAspect="1"/>
          </p:cNvPicPr>
          <p:nvPr/>
        </p:nvPicPr>
        <p:blipFill>
          <a:blip r:embed="rId3"/>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1174356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27456" y="149859"/>
            <a:ext cx="7886700" cy="1064179"/>
          </a:xfrm>
          <a:solidFill>
            <a:schemeClr val="bg2"/>
          </a:solidFill>
          <a:ln>
            <a:solidFill>
              <a:srgbClr val="4F81BD"/>
            </a:solidFill>
          </a:ln>
        </p:spPr>
        <p:txBody>
          <a:bodyPr>
            <a:noAutofit/>
          </a:bodyPr>
          <a:lstStyle/>
          <a:p>
            <a:pPr eaLnBrk="1" hangingPunct="1">
              <a:defRPr/>
            </a:pPr>
            <a:r>
              <a:rPr lang="en-US" sz="3200" b="1" dirty="0">
                <a:solidFill>
                  <a:srgbClr val="000000"/>
                </a:solidFill>
                <a:latin typeface="Arial"/>
                <a:ea typeface="+mj-ea"/>
                <a:cs typeface="Arial"/>
              </a:rPr>
              <a:t>APPROACH: </a:t>
            </a:r>
            <a:r>
              <a:rPr lang="en-US" sz="1600" dirty="0">
                <a:solidFill>
                  <a:srgbClr val="000000"/>
                </a:solidFill>
                <a:latin typeface="Arial"/>
                <a:ea typeface="+mj-ea"/>
                <a:cs typeface="Arial"/>
              </a:rPr>
              <a:t>6 Pages pilot proposals, 12 pages Full proposals</a:t>
            </a:r>
            <a:br>
              <a:rPr lang="en-US" sz="3200" b="1" dirty="0">
                <a:solidFill>
                  <a:srgbClr val="000000"/>
                </a:solidFill>
                <a:latin typeface="Arial"/>
                <a:ea typeface="+mj-ea"/>
                <a:cs typeface="Arial"/>
              </a:rPr>
            </a:br>
            <a:r>
              <a:rPr lang="en-US" sz="3200" b="1" dirty="0">
                <a:solidFill>
                  <a:srgbClr val="000000"/>
                </a:solidFill>
                <a:latin typeface="Arial"/>
                <a:ea typeface="+mj-ea"/>
                <a:cs typeface="Arial"/>
              </a:rPr>
              <a:t>Significance and Innovation</a:t>
            </a:r>
          </a:p>
        </p:txBody>
      </p:sp>
      <p:sp>
        <p:nvSpPr>
          <p:cNvPr id="20483" name="Rectangle 3"/>
          <p:cNvSpPr>
            <a:spLocks noGrp="1" noChangeArrowheads="1"/>
          </p:cNvSpPr>
          <p:nvPr>
            <p:ph idx="1"/>
          </p:nvPr>
        </p:nvSpPr>
        <p:spPr>
          <a:xfrm>
            <a:off x="427928" y="1337738"/>
            <a:ext cx="8085757" cy="5165724"/>
          </a:xfrm>
        </p:spPr>
        <p:txBody>
          <a:bodyPr>
            <a:noAutofit/>
          </a:bodyPr>
          <a:lstStyle/>
          <a:p>
            <a:pPr marL="0" indent="0" eaLnBrk="1" hangingPunct="1">
              <a:buNone/>
            </a:pPr>
            <a:r>
              <a:rPr lang="en-US" sz="2000" dirty="0">
                <a:solidFill>
                  <a:srgbClr val="000000"/>
                </a:solidFill>
                <a:latin typeface="Arial"/>
                <a:ea typeface="MS PGothic" charset="0"/>
                <a:cs typeface="Arial"/>
              </a:rPr>
              <a:t>0.5-1 pages </a:t>
            </a:r>
            <a:r>
              <a:rPr lang="en-US" sz="2000" b="1" dirty="0">
                <a:solidFill>
                  <a:srgbClr val="000000"/>
                </a:solidFill>
                <a:latin typeface="Arial"/>
                <a:ea typeface="MS PGothic" charset="0"/>
                <a:cs typeface="Arial"/>
              </a:rPr>
              <a:t>SIGNIFICANCE</a:t>
            </a:r>
          </a:p>
          <a:p>
            <a:pPr eaLnBrk="1" hangingPunct="1"/>
            <a:r>
              <a:rPr lang="en-US" sz="2000" dirty="0">
                <a:latin typeface="Arial" panose="020B0604020202020204" pitchFamily="34" charset="0"/>
                <a:cs typeface="Arial" panose="020B0604020202020204" pitchFamily="34" charset="0"/>
              </a:rPr>
              <a:t>Explain the importance of the problem or critical barrier to progress that the proposed project addresses. </a:t>
            </a:r>
          </a:p>
          <a:p>
            <a:r>
              <a:rPr lang="en-US" sz="2000" dirty="0">
                <a:latin typeface="Arial" panose="020B0604020202020204" pitchFamily="34" charset="0"/>
                <a:cs typeface="Arial" panose="020B0604020202020204" pitchFamily="34" charset="0"/>
              </a:rPr>
              <a:t>Describe the scientific premise for the proposed project, including consideration of the strengths and weaknesses of published research or preliminary data crucial to the support of your application. </a:t>
            </a:r>
          </a:p>
          <a:p>
            <a:r>
              <a:rPr lang="en-US" sz="2000" dirty="0">
                <a:latin typeface="Arial" panose="020B0604020202020204" pitchFamily="34" charset="0"/>
                <a:cs typeface="Arial" panose="020B0604020202020204" pitchFamily="34" charset="0"/>
              </a:rPr>
              <a:t>Explain how the proposed project will improve scientific knowledge, technical capability, and/or clinical practice in one or more broad fields.</a:t>
            </a:r>
          </a:p>
          <a:p>
            <a:r>
              <a:rPr lang="en-US" sz="2000" dirty="0">
                <a:solidFill>
                  <a:srgbClr val="000000"/>
                </a:solidFill>
                <a:latin typeface="Arial"/>
                <a:ea typeface="MS PGothic" charset="0"/>
                <a:cs typeface="Arial"/>
              </a:rPr>
              <a:t>Should lead the reader to each question or hypothesis that you</a:t>
            </a:r>
            <a:r>
              <a:rPr lang="ja-JP" altLang="en-US" sz="2000" dirty="0">
                <a:solidFill>
                  <a:srgbClr val="000000"/>
                </a:solidFill>
                <a:latin typeface="Arial"/>
                <a:ea typeface="MS PGothic" charset="0"/>
                <a:cs typeface="Arial"/>
              </a:rPr>
              <a:t>’</a:t>
            </a:r>
            <a:r>
              <a:rPr lang="en-US" altLang="ja-JP" sz="2000" dirty="0">
                <a:solidFill>
                  <a:srgbClr val="000000"/>
                </a:solidFill>
                <a:latin typeface="Arial"/>
                <a:ea typeface="MS PGothic" charset="0"/>
                <a:cs typeface="Arial"/>
              </a:rPr>
              <a:t>re testing in each aim</a:t>
            </a:r>
          </a:p>
          <a:p>
            <a:r>
              <a:rPr lang="en-US" sz="2000" dirty="0">
                <a:solidFill>
                  <a:srgbClr val="000000"/>
                </a:solidFill>
                <a:latin typeface="Arial"/>
                <a:ea typeface="MS PGothic" charset="0"/>
                <a:cs typeface="Arial"/>
              </a:rPr>
              <a:t>State this explicitly </a:t>
            </a:r>
          </a:p>
          <a:p>
            <a:r>
              <a:rPr lang="en-US" sz="2000" dirty="0">
                <a:solidFill>
                  <a:srgbClr val="000000"/>
                </a:solidFill>
                <a:latin typeface="Arial"/>
                <a:ea typeface="MS PGothic" charset="0"/>
                <a:cs typeface="Arial"/>
              </a:rPr>
              <a:t>This section must explain why the Study Section should fund your proposal rather than the next one </a:t>
            </a:r>
          </a:p>
          <a:p>
            <a:pPr marL="114300" indent="0">
              <a:buNone/>
            </a:pPr>
            <a:r>
              <a:rPr lang="en-US" sz="2000" dirty="0">
                <a:solidFill>
                  <a:srgbClr val="000000"/>
                </a:solidFill>
                <a:latin typeface="Arial"/>
                <a:ea typeface="MS PGothic" charset="0"/>
                <a:cs typeface="Arial"/>
              </a:rPr>
              <a:t>What is the </a:t>
            </a:r>
            <a:r>
              <a:rPr lang="ja-JP" altLang="en-US" sz="2000" dirty="0">
                <a:solidFill>
                  <a:srgbClr val="000000"/>
                </a:solidFill>
                <a:latin typeface="Arial"/>
                <a:ea typeface="MS PGothic" charset="0"/>
                <a:cs typeface="Arial"/>
              </a:rPr>
              <a:t>“</a:t>
            </a:r>
            <a:r>
              <a:rPr lang="en-US" altLang="ja-JP" sz="2000" dirty="0">
                <a:solidFill>
                  <a:srgbClr val="000000"/>
                </a:solidFill>
                <a:latin typeface="Arial"/>
                <a:ea typeface="MS PGothic" charset="0"/>
                <a:cs typeface="Arial"/>
              </a:rPr>
              <a:t>value added</a:t>
            </a:r>
            <a:r>
              <a:rPr lang="ja-JP" altLang="en-US" sz="2000" dirty="0">
                <a:solidFill>
                  <a:srgbClr val="000000"/>
                </a:solidFill>
                <a:latin typeface="Arial"/>
                <a:ea typeface="MS PGothic" charset="0"/>
                <a:cs typeface="Arial"/>
              </a:rPr>
              <a:t>”</a:t>
            </a:r>
            <a:r>
              <a:rPr lang="en-US" altLang="ja-JP" sz="2000" dirty="0">
                <a:solidFill>
                  <a:srgbClr val="000000"/>
                </a:solidFill>
                <a:latin typeface="Arial"/>
                <a:ea typeface="MS PGothic" charset="0"/>
                <a:cs typeface="Arial"/>
              </a:rPr>
              <a:t> to your field if you</a:t>
            </a:r>
            <a:r>
              <a:rPr lang="ja-JP" altLang="en-US" sz="2000" dirty="0">
                <a:solidFill>
                  <a:srgbClr val="000000"/>
                </a:solidFill>
                <a:latin typeface="Arial"/>
                <a:ea typeface="MS PGothic" charset="0"/>
                <a:cs typeface="Arial"/>
              </a:rPr>
              <a:t>’</a:t>
            </a:r>
            <a:r>
              <a:rPr lang="en-US" altLang="ja-JP" sz="2000" dirty="0">
                <a:solidFill>
                  <a:srgbClr val="000000"/>
                </a:solidFill>
                <a:latin typeface="Arial"/>
                <a:ea typeface="MS PGothic" charset="0"/>
                <a:cs typeface="Arial"/>
              </a:rPr>
              <a:t>re able to do the work?</a:t>
            </a:r>
          </a:p>
        </p:txBody>
      </p:sp>
    </p:spTree>
    <p:extLst>
      <p:ext uri="{BB962C8B-B14F-4D97-AF65-F5344CB8AC3E}">
        <p14:creationId xmlns:p14="http://schemas.microsoft.com/office/powerpoint/2010/main" val="4267718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563" y="170899"/>
            <a:ext cx="8247687" cy="584776"/>
          </a:xfrm>
          <a:prstGeom prst="rect">
            <a:avLst/>
          </a:prstGeom>
          <a:solidFill>
            <a:schemeClr val="bg2"/>
          </a:solidFill>
          <a:ln>
            <a:solidFill>
              <a:srgbClr val="4F81BD"/>
            </a:solidFill>
          </a:ln>
        </p:spPr>
        <p:txBody>
          <a:bodyPr wrap="square" rtlCol="0">
            <a:spAutoFit/>
          </a:bodyPr>
          <a:lstStyle/>
          <a:p>
            <a:pPr algn="ctr"/>
            <a:r>
              <a:rPr lang="en-US" sz="3200" b="1" dirty="0">
                <a:latin typeface="Arial"/>
                <a:cs typeface="Arial"/>
              </a:rPr>
              <a:t>Scored Review Criteria 1-9: Significance</a:t>
            </a:r>
          </a:p>
        </p:txBody>
      </p:sp>
      <p:sp>
        <p:nvSpPr>
          <p:cNvPr id="7" name="TextBox 6"/>
          <p:cNvSpPr txBox="1"/>
          <p:nvPr/>
        </p:nvSpPr>
        <p:spPr>
          <a:xfrm>
            <a:off x="443562" y="1113399"/>
            <a:ext cx="8247687" cy="3785652"/>
          </a:xfrm>
          <a:prstGeom prst="rect">
            <a:avLst/>
          </a:prstGeom>
          <a:noFill/>
        </p:spPr>
        <p:txBody>
          <a:bodyPr wrap="square" rtlCol="0">
            <a:spAutoFit/>
          </a:bodyPr>
          <a:lstStyle/>
          <a:p>
            <a:pPr marL="285750" lvl="0" indent="-285750">
              <a:buFont typeface="Arial"/>
              <a:buChar char="•"/>
            </a:pPr>
            <a:r>
              <a:rPr lang="en-US" sz="2400" dirty="0">
                <a:latin typeface="Arial"/>
                <a:cs typeface="Arial"/>
              </a:rPr>
              <a:t>Does the project address an important health problem or a critical barrier to progress in the field? </a:t>
            </a:r>
          </a:p>
          <a:p>
            <a:pPr marL="285750" indent="-285750">
              <a:buFont typeface="Arial"/>
              <a:buChar char="•"/>
            </a:pPr>
            <a:r>
              <a:rPr lang="en-US" sz="2400" dirty="0">
                <a:latin typeface="Arial"/>
                <a:cs typeface="Arial"/>
              </a:rPr>
              <a:t>If the aims of the project are achieved, how will scientific knowledge, technical capability, and/or clinical practice be improved? </a:t>
            </a:r>
          </a:p>
          <a:p>
            <a:pPr marL="285750" indent="-285750">
              <a:buFont typeface="Arial"/>
              <a:buChar char="•"/>
            </a:pPr>
            <a:r>
              <a:rPr lang="en-US" sz="2400" dirty="0">
                <a:latin typeface="Arial"/>
                <a:cs typeface="Arial"/>
              </a:rPr>
              <a:t>How will successful completion of the aims change the concepts, methods, technologies, treatments, services, or preventative interventions that drive this field?  </a:t>
            </a:r>
          </a:p>
          <a:p>
            <a:pPr marL="285750" lvl="0" indent="-285750">
              <a:buFont typeface="Arial"/>
              <a:buChar char="•"/>
            </a:pPr>
            <a:endParaRPr lang="en-US" sz="2400" dirty="0">
              <a:latin typeface="Arial"/>
              <a:cs typeface="Arial"/>
            </a:endParaRPr>
          </a:p>
          <a:p>
            <a:endParaRPr lang="en-US" sz="2400" dirty="0"/>
          </a:p>
        </p:txBody>
      </p:sp>
      <p:sp>
        <p:nvSpPr>
          <p:cNvPr id="4" name="Rectangle 3"/>
          <p:cNvSpPr/>
          <p:nvPr/>
        </p:nvSpPr>
        <p:spPr>
          <a:xfrm>
            <a:off x="443562" y="4320765"/>
            <a:ext cx="9005083" cy="2215991"/>
          </a:xfrm>
          <a:prstGeom prst="rect">
            <a:avLst/>
          </a:prstGeom>
        </p:spPr>
        <p:txBody>
          <a:bodyPr wrap="square">
            <a:spAutoFit/>
          </a:bodyPr>
          <a:lstStyle/>
          <a:p>
            <a:pPr marL="285750" indent="-285750">
              <a:buFont typeface="Arial"/>
              <a:buChar char="•"/>
            </a:pPr>
            <a:r>
              <a:rPr lang="en-US" sz="2400" b="1" dirty="0">
                <a:latin typeface="Arial"/>
                <a:cs typeface="Arial"/>
              </a:rPr>
              <a:t>Common Problems with Significance and Innovation</a:t>
            </a:r>
          </a:p>
          <a:p>
            <a:pPr marL="800100" lvl="1" indent="-342900">
              <a:buFont typeface="Wingdings" charset="2"/>
              <a:buChar char="ü"/>
            </a:pPr>
            <a:r>
              <a:rPr lang="en-US" sz="2400" dirty="0">
                <a:latin typeface="Arial"/>
                <a:cs typeface="Arial"/>
              </a:rPr>
              <a:t>Not significant or exciting or new research</a:t>
            </a:r>
          </a:p>
          <a:p>
            <a:pPr marL="742950" lvl="1" indent="-285750">
              <a:buFont typeface="Wingdings" charset="2"/>
              <a:buChar char="ü"/>
            </a:pPr>
            <a:r>
              <a:rPr lang="en-US" sz="2400" dirty="0">
                <a:latin typeface="Arial"/>
                <a:cs typeface="Arial"/>
              </a:rPr>
              <a:t>Lack of compelling rationale for experiments</a:t>
            </a:r>
          </a:p>
          <a:p>
            <a:pPr marL="742950" lvl="1" indent="-285750">
              <a:buFont typeface="Wingdings" charset="2"/>
              <a:buChar char="ü"/>
            </a:pPr>
            <a:r>
              <a:rPr lang="en-US" sz="2400" dirty="0">
                <a:latin typeface="Arial"/>
                <a:cs typeface="Arial"/>
              </a:rPr>
              <a:t>Incremental or low impact research</a:t>
            </a:r>
          </a:p>
          <a:p>
            <a:pPr marL="742950" lvl="1" indent="-285750">
              <a:buFont typeface="Wingdings" charset="2"/>
              <a:buChar char="ü"/>
            </a:pPr>
            <a:r>
              <a:rPr lang="en-US" sz="2400" dirty="0">
                <a:latin typeface="Arial"/>
                <a:cs typeface="Arial"/>
              </a:rPr>
              <a:t>Weak or little biological, biomedical, or behavioral relevance</a:t>
            </a:r>
          </a:p>
          <a:p>
            <a:pPr marL="285750" indent="-285750">
              <a:buFont typeface="Wingdings" charset="2"/>
              <a:buChar char="ü"/>
            </a:pPr>
            <a:endParaRPr lang="en-US" dirty="0"/>
          </a:p>
        </p:txBody>
      </p:sp>
    </p:spTree>
    <p:extLst>
      <p:ext uri="{BB962C8B-B14F-4D97-AF65-F5344CB8AC3E}">
        <p14:creationId xmlns:p14="http://schemas.microsoft.com/office/powerpoint/2010/main" val="1401222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811" y="4142874"/>
            <a:ext cx="8772225" cy="258532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Innovation:</a:t>
            </a:r>
            <a:endParaRPr lang="en-US" dirty="0">
              <a:latin typeface="Arial" panose="020B0604020202020204" pitchFamily="34" charset="0"/>
              <a:cs typeface="Arial" panose="020B0604020202020204" pitchFamily="34" charset="0"/>
            </a:endParaRPr>
          </a:p>
          <a:p>
            <a:pPr marL="342900" lvl="0" indent="-342900">
              <a:buFont typeface="Arial"/>
              <a:buChar char="•"/>
            </a:pPr>
            <a:r>
              <a:rPr lang="en-US" dirty="0">
                <a:latin typeface="Arial" panose="020B0604020202020204" pitchFamily="34" charset="0"/>
                <a:cs typeface="Arial" panose="020B0604020202020204" pitchFamily="34" charset="0"/>
              </a:rPr>
              <a:t>Does the application challenge and seek to shift current research or clinical practice paradigms by utilizing novel theoretical concepts, approaches or methodologies, instrumentation, or interventions? </a:t>
            </a:r>
          </a:p>
          <a:p>
            <a:pPr marL="342900" lvl="0" indent="-342900">
              <a:buFont typeface="Arial"/>
              <a:buChar char="•"/>
            </a:pPr>
            <a:r>
              <a:rPr lang="en-US" dirty="0">
                <a:latin typeface="Arial" panose="020B0604020202020204" pitchFamily="34" charset="0"/>
                <a:cs typeface="Arial" panose="020B0604020202020204" pitchFamily="34" charset="0"/>
              </a:rPr>
              <a:t>Are the concepts, approaches or methodologies, instrumentation, or interventions novel to one field of research or novel in a broad sense? </a:t>
            </a:r>
          </a:p>
          <a:p>
            <a:pPr marL="342900" lvl="0" indent="-342900">
              <a:buFont typeface="Arial"/>
              <a:buChar char="•"/>
            </a:pPr>
            <a:r>
              <a:rPr lang="en-US" dirty="0">
                <a:latin typeface="Arial" panose="020B0604020202020204" pitchFamily="34" charset="0"/>
                <a:cs typeface="Arial" panose="020B0604020202020204" pitchFamily="34" charset="0"/>
              </a:rPr>
              <a:t>Is a refinement, improvement, or new application of theoretical concepts, approaches or methodologies, instrumentation, or interventions proposed?   </a:t>
            </a:r>
          </a:p>
          <a:p>
            <a:endParaRPr lang="en-US" dirty="0"/>
          </a:p>
        </p:txBody>
      </p:sp>
      <p:sp>
        <p:nvSpPr>
          <p:cNvPr id="4" name="Rectangle 3"/>
          <p:cNvSpPr/>
          <p:nvPr/>
        </p:nvSpPr>
        <p:spPr>
          <a:xfrm>
            <a:off x="233926" y="255389"/>
            <a:ext cx="5498821" cy="584776"/>
          </a:xfrm>
          <a:prstGeom prst="rect">
            <a:avLst/>
          </a:prstGeom>
          <a:solidFill>
            <a:schemeClr val="bg2"/>
          </a:solidFill>
          <a:ln>
            <a:solidFill>
              <a:srgbClr val="4F81BD"/>
            </a:solidFill>
          </a:ln>
        </p:spPr>
        <p:txBody>
          <a:bodyPr wrap="none">
            <a:spAutoFit/>
          </a:bodyPr>
          <a:lstStyle/>
          <a:p>
            <a:pPr algn="ctr"/>
            <a:r>
              <a:rPr lang="en-US" sz="3200" b="1" dirty="0">
                <a:latin typeface="Arial"/>
                <a:cs typeface="Arial"/>
              </a:rPr>
              <a:t>Scored Review Criteria: 1-9</a:t>
            </a:r>
          </a:p>
        </p:txBody>
      </p:sp>
      <p:pic>
        <p:nvPicPr>
          <p:cNvPr id="5" name="Picture 4"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862" y="1259913"/>
            <a:ext cx="2861416" cy="2463213"/>
          </a:xfrm>
          <a:prstGeom prst="rect">
            <a:avLst/>
          </a:prstGeom>
        </p:spPr>
      </p:pic>
      <p:sp>
        <p:nvSpPr>
          <p:cNvPr id="3" name="TextBox 2">
            <a:extLst>
              <a:ext uri="{FF2B5EF4-FFF2-40B4-BE49-F238E27FC236}">
                <a16:creationId xmlns:a16="http://schemas.microsoft.com/office/drawing/2014/main" id="{146EF35B-E64D-4A3C-FE95-78E82E794730}"/>
              </a:ext>
            </a:extLst>
          </p:cNvPr>
          <p:cNvSpPr txBox="1"/>
          <p:nvPr/>
        </p:nvSpPr>
        <p:spPr>
          <a:xfrm>
            <a:off x="233926" y="971451"/>
            <a:ext cx="5498821" cy="3354765"/>
          </a:xfrm>
          <a:prstGeom prst="rect">
            <a:avLst/>
          </a:prstGeom>
          <a:noFill/>
        </p:spPr>
        <p:txBody>
          <a:bodyPr wrap="square" rtlCol="0">
            <a:spAutoFit/>
          </a:bodyPr>
          <a:lstStyle/>
          <a:p>
            <a:r>
              <a:rPr lang="en-US" sz="1800" b="1" dirty="0">
                <a:solidFill>
                  <a:srgbClr val="000000"/>
                </a:solidFill>
                <a:latin typeface="Arial"/>
                <a:ea typeface="MS PGothic" charset="0"/>
                <a:cs typeface="Arial"/>
              </a:rPr>
              <a:t>INNOVATION (</a:t>
            </a:r>
            <a:r>
              <a:rPr lang="en-US" dirty="0">
                <a:latin typeface="Arial" panose="020B0604020202020204" pitchFamily="34" charset="0"/>
                <a:cs typeface="Arial" panose="020B0604020202020204" pitchFamily="34" charset="0"/>
              </a:rPr>
              <a:t>PHS 398: page 34)</a:t>
            </a:r>
            <a:endParaRPr lang="en-US" sz="1800" b="1" dirty="0">
              <a:solidFill>
                <a:srgbClr val="000000"/>
              </a:solidFill>
              <a:latin typeface="Arial"/>
              <a:ea typeface="MS PGothic" charset="0"/>
              <a:cs typeface="Arial"/>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Explain how the application challenges and seeks to shift current research or clinical practice paradigms.</a:t>
            </a:r>
          </a:p>
          <a:p>
            <a:r>
              <a:rPr lang="en-US" sz="1600" dirty="0">
                <a:latin typeface="Arial" panose="020B0604020202020204" pitchFamily="34" charset="0"/>
                <a:cs typeface="Arial" panose="020B0604020202020204" pitchFamily="34" charset="0"/>
              </a:rPr>
              <a:t> </a:t>
            </a:r>
          </a:p>
          <a:p>
            <a:pPr marL="283464" indent="-283464"/>
            <a:r>
              <a:rPr lang="en-US" sz="1600" dirty="0">
                <a:latin typeface="Arial" panose="020B0604020202020204" pitchFamily="34" charset="0"/>
                <a:cs typeface="Arial" panose="020B0604020202020204" pitchFamily="34" charset="0"/>
              </a:rPr>
              <a:t>•  Describe any novel theoretical concepts, approaches or methodologies, instrumentation or intervention(s) to be developed or used, and any advantage over existing methodologies, instrumentation, or intervention(s). </a:t>
            </a:r>
          </a:p>
          <a:p>
            <a:endParaRPr lang="en-US" sz="1600" dirty="0">
              <a:latin typeface="Arial" panose="020B0604020202020204" pitchFamily="34" charset="0"/>
              <a:cs typeface="Arial" panose="020B0604020202020204" pitchFamily="34" charset="0"/>
            </a:endParaRPr>
          </a:p>
          <a:p>
            <a:pPr marL="283464" indent="-283464"/>
            <a:r>
              <a:rPr lang="en-US" sz="1600" dirty="0">
                <a:latin typeface="Arial" panose="020B0604020202020204" pitchFamily="34" charset="0"/>
                <a:cs typeface="Arial" panose="020B0604020202020204" pitchFamily="34" charset="0"/>
              </a:rPr>
              <a:t>• Explain any refinements, improvements, or new applications of theoretical concepts, approaches or methodologies, instrumentation, or interventions.</a:t>
            </a:r>
            <a:endParaRPr lang="en-US" sz="1600" b="1" dirty="0">
              <a:solidFill>
                <a:srgbClr val="000000"/>
              </a:solidFill>
              <a:latin typeface="Arial" panose="020B0604020202020204" pitchFamily="34" charset="0"/>
              <a:ea typeface="MS PGothic" charset="0"/>
              <a:cs typeface="Arial" panose="020B0604020202020204" pitchFamily="34" charset="0"/>
            </a:endParaRPr>
          </a:p>
          <a:p>
            <a:endParaRPr lang="en-US" dirty="0"/>
          </a:p>
        </p:txBody>
      </p:sp>
    </p:spTree>
    <p:extLst>
      <p:ext uri="{BB962C8B-B14F-4D97-AF65-F5344CB8AC3E}">
        <p14:creationId xmlns:p14="http://schemas.microsoft.com/office/powerpoint/2010/main" val="4022761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711" y="325705"/>
            <a:ext cx="8354108" cy="584775"/>
          </a:xfrm>
          <a:prstGeom prst="rect">
            <a:avLst/>
          </a:prstGeom>
          <a:solidFill>
            <a:schemeClr val="bg2"/>
          </a:solidFill>
          <a:ln>
            <a:solidFill>
              <a:srgbClr val="4F81BD"/>
            </a:solidFill>
          </a:ln>
        </p:spPr>
        <p:txBody>
          <a:bodyPr wrap="square" rtlCol="0">
            <a:spAutoFit/>
          </a:bodyPr>
          <a:lstStyle/>
          <a:p>
            <a:pPr algn="ctr"/>
            <a:r>
              <a:rPr lang="en-US" sz="3200" b="1" dirty="0">
                <a:latin typeface="Arial"/>
                <a:cs typeface="Arial"/>
              </a:rPr>
              <a:t>Criteria for scoring the approach section</a:t>
            </a:r>
          </a:p>
        </p:txBody>
      </p:sp>
      <p:sp>
        <p:nvSpPr>
          <p:cNvPr id="3" name="TextBox 2"/>
          <p:cNvSpPr txBox="1"/>
          <p:nvPr/>
        </p:nvSpPr>
        <p:spPr>
          <a:xfrm>
            <a:off x="636657" y="1444281"/>
            <a:ext cx="8081214" cy="4524315"/>
          </a:xfrm>
          <a:prstGeom prst="rect">
            <a:avLst/>
          </a:prstGeom>
          <a:noFill/>
        </p:spPr>
        <p:txBody>
          <a:bodyPr wrap="square" rtlCol="0">
            <a:spAutoFit/>
          </a:bodyPr>
          <a:lstStyle/>
          <a:p>
            <a:endParaRPr lang="en-US" sz="2400" dirty="0"/>
          </a:p>
          <a:p>
            <a:r>
              <a:rPr lang="en-US" sz="2400" b="1" dirty="0">
                <a:latin typeface="Arial"/>
                <a:cs typeface="Arial"/>
              </a:rPr>
              <a:t>Four areas deemed important for enhancing rigor and transparency:</a:t>
            </a:r>
          </a:p>
          <a:p>
            <a:pPr marL="457200" indent="-457200">
              <a:buAutoNum type="arabicParenR"/>
            </a:pPr>
            <a:r>
              <a:rPr lang="en-US" sz="2400" b="1" dirty="0">
                <a:latin typeface="Arial"/>
                <a:cs typeface="Arial"/>
              </a:rPr>
              <a:t>Scientific premise </a:t>
            </a:r>
            <a:r>
              <a:rPr lang="en-US" sz="2400" dirty="0">
                <a:latin typeface="Arial"/>
                <a:cs typeface="Arial"/>
              </a:rPr>
              <a:t>of the proposed research (Significance)</a:t>
            </a:r>
          </a:p>
          <a:p>
            <a:pPr marL="457200" indent="-457200">
              <a:buAutoNum type="arabicParenR"/>
            </a:pPr>
            <a:r>
              <a:rPr lang="en-US" sz="2400" b="1" dirty="0">
                <a:latin typeface="Arial"/>
                <a:cs typeface="Arial"/>
              </a:rPr>
              <a:t>Scientific rigor</a:t>
            </a:r>
            <a:r>
              <a:rPr lang="en-US" sz="2400" dirty="0">
                <a:latin typeface="Arial"/>
                <a:cs typeface="Arial"/>
              </a:rPr>
              <a:t>: Rigorous experimental design for robust and unbiased results (Research Strategy)</a:t>
            </a:r>
          </a:p>
          <a:p>
            <a:pPr marL="457200" indent="-457200">
              <a:buAutoNum type="arabicParenR"/>
            </a:pPr>
            <a:r>
              <a:rPr lang="en-US" sz="2400" b="1" dirty="0">
                <a:latin typeface="Arial"/>
                <a:cs typeface="Arial"/>
              </a:rPr>
              <a:t>Consideration of relevant biological variables </a:t>
            </a:r>
            <a:r>
              <a:rPr lang="en-US" sz="2400" dirty="0">
                <a:latin typeface="Arial"/>
                <a:cs typeface="Arial"/>
              </a:rPr>
              <a:t>(Research Strategy)</a:t>
            </a:r>
          </a:p>
          <a:p>
            <a:r>
              <a:rPr lang="en-US" sz="2400" b="1" dirty="0">
                <a:latin typeface="Arial"/>
                <a:cs typeface="Arial"/>
              </a:rPr>
              <a:t>4) Authentication of biological resources and chemical resources </a:t>
            </a:r>
            <a:r>
              <a:rPr lang="en-US" sz="2400" dirty="0">
                <a:latin typeface="Arial"/>
                <a:cs typeface="Arial"/>
              </a:rPr>
              <a:t>(Attachment)</a:t>
            </a:r>
          </a:p>
          <a:p>
            <a:endParaRPr lang="en-US" sz="2400" dirty="0">
              <a:latin typeface="Arial"/>
              <a:cs typeface="Arial"/>
            </a:endParaRPr>
          </a:p>
        </p:txBody>
      </p:sp>
      <p:pic>
        <p:nvPicPr>
          <p:cNvPr id="4" name="Imagen 3">
            <a:extLst>
              <a:ext uri="{FF2B5EF4-FFF2-40B4-BE49-F238E27FC236}">
                <a16:creationId xmlns:a16="http://schemas.microsoft.com/office/drawing/2014/main" id="{5B614FE3-C6D7-FBA6-E370-3C9476BD4D66}"/>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509342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076" y="86916"/>
            <a:ext cx="8527848" cy="1077218"/>
          </a:xfrm>
          <a:prstGeom prst="rect">
            <a:avLst/>
          </a:prstGeom>
          <a:solidFill>
            <a:schemeClr val="bg2"/>
          </a:solidFill>
          <a:ln>
            <a:solidFill>
              <a:srgbClr val="4F81BD"/>
            </a:solidFill>
          </a:ln>
        </p:spPr>
        <p:txBody>
          <a:bodyPr wrap="square" rtlCol="0">
            <a:spAutoFit/>
          </a:bodyPr>
          <a:lstStyle/>
          <a:p>
            <a:pPr algn="ctr"/>
            <a:r>
              <a:rPr lang="en-US" sz="3200" b="1" dirty="0">
                <a:latin typeface="Arial"/>
                <a:cs typeface="Arial"/>
              </a:rPr>
              <a:t>1. Scientific Premise/Rigor of prior research</a:t>
            </a:r>
          </a:p>
        </p:txBody>
      </p:sp>
      <p:sp>
        <p:nvSpPr>
          <p:cNvPr id="4" name="Rectangle 3"/>
          <p:cNvSpPr/>
          <p:nvPr/>
        </p:nvSpPr>
        <p:spPr>
          <a:xfrm>
            <a:off x="616152" y="615013"/>
            <a:ext cx="8527848" cy="369332"/>
          </a:xfrm>
          <a:prstGeom prst="rect">
            <a:avLst/>
          </a:prstGeom>
        </p:spPr>
        <p:txBody>
          <a:bodyPr wrap="square">
            <a:spAutoFit/>
          </a:bodyPr>
          <a:lstStyle/>
          <a:p>
            <a:r>
              <a:rPr lang="en-US" dirty="0"/>
              <a:t>.</a:t>
            </a:r>
          </a:p>
        </p:txBody>
      </p:sp>
      <p:sp>
        <p:nvSpPr>
          <p:cNvPr id="5" name="TextBox 4"/>
          <p:cNvSpPr txBox="1"/>
          <p:nvPr/>
        </p:nvSpPr>
        <p:spPr>
          <a:xfrm>
            <a:off x="308076" y="1164134"/>
            <a:ext cx="8620217" cy="5909310"/>
          </a:xfrm>
          <a:prstGeom prst="rect">
            <a:avLst/>
          </a:prstGeom>
          <a:noFill/>
        </p:spPr>
        <p:txBody>
          <a:bodyPr wrap="square" rtlCol="0">
            <a:spAutoFit/>
          </a:bodyPr>
          <a:lstStyle/>
          <a:p>
            <a:r>
              <a:rPr lang="en-US" sz="2000" b="1" i="0" dirty="0">
                <a:solidFill>
                  <a:srgbClr val="3B3B3B"/>
                </a:solidFill>
                <a:effectLst/>
                <a:latin typeface="Arial" panose="020B0604020202020204" pitchFamily="34" charset="0"/>
                <a:cs typeface="Arial" panose="020B0604020202020204" pitchFamily="34" charset="0"/>
              </a:rPr>
              <a:t>*Beginning with applications due on January 25, 2019 </a:t>
            </a:r>
            <a:r>
              <a:rPr lang="en-US" sz="2000" b="0" i="0" dirty="0">
                <a:solidFill>
                  <a:srgbClr val="3B3B3B"/>
                </a:solidFill>
                <a:effectLst/>
                <a:latin typeface="Arial" panose="020B0604020202020204" pitchFamily="34" charset="0"/>
                <a:cs typeface="Arial" panose="020B0604020202020204" pitchFamily="34" charset="0"/>
              </a:rPr>
              <a:t>the application instructions and review criteria will be clarified to replace the term “scientific premise” with the term "rigor of the prior research". Applicants will also be instructed to describe plans to address any weaknesses in the rigor of prior research within the Research Strategy. </a:t>
            </a:r>
            <a:endParaRPr lang="en-US" sz="2000" i="1" dirty="0">
              <a:latin typeface="Arial" panose="020B0604020202020204" pitchFamily="34" charset="0"/>
              <a:cs typeface="Arial" panose="020B0604020202020204" pitchFamily="34" charset="0"/>
            </a:endParaRPr>
          </a:p>
          <a:p>
            <a:pPr algn="just"/>
            <a:r>
              <a:rPr lang="en-US" dirty="0">
                <a:latin typeface="Arial"/>
                <a:cs typeface="Arial"/>
              </a:rPr>
              <a:t> </a:t>
            </a:r>
            <a:endParaRPr lang="en-US" sz="2400" b="1" dirty="0">
              <a:latin typeface="Arial"/>
              <a:cs typeface="Arial"/>
            </a:endParaRPr>
          </a:p>
          <a:p>
            <a:pPr algn="just"/>
            <a:r>
              <a:rPr lang="en-US" sz="2000" dirty="0">
                <a:latin typeface="Arial"/>
                <a:cs typeface="Arial"/>
              </a:rPr>
              <a:t>In the </a:t>
            </a:r>
            <a:r>
              <a:rPr lang="en-US" sz="2000" b="1" i="1" dirty="0">
                <a:latin typeface="Arial"/>
                <a:cs typeface="Arial"/>
              </a:rPr>
              <a:t>Significance section of your Research Strategy </a:t>
            </a:r>
            <a:r>
              <a:rPr lang="en-US" sz="2000" dirty="0">
                <a:latin typeface="Arial"/>
                <a:cs typeface="Arial"/>
              </a:rPr>
              <a:t>- </a:t>
            </a:r>
            <a:r>
              <a:rPr lang="en-US" sz="2000" dirty="0">
                <a:solidFill>
                  <a:srgbClr val="1F497D"/>
                </a:solidFill>
                <a:latin typeface="Arial"/>
                <a:cs typeface="Arial"/>
              </a:rPr>
              <a:t>Describe the the strengths and weaknesses of published research or preliminary data crucial to the support of your application.</a:t>
            </a:r>
          </a:p>
          <a:p>
            <a:pPr algn="just"/>
            <a:endParaRPr lang="en-US" sz="2000" dirty="0">
              <a:latin typeface="Arial"/>
              <a:cs typeface="Arial"/>
            </a:endParaRPr>
          </a:p>
          <a:p>
            <a:pPr algn="just"/>
            <a:r>
              <a:rPr lang="en-US" sz="2000" dirty="0">
                <a:latin typeface="Arial"/>
                <a:cs typeface="Arial"/>
              </a:rPr>
              <a:t>The </a:t>
            </a:r>
            <a:r>
              <a:rPr lang="en-US" sz="2000" b="1" i="1" dirty="0">
                <a:latin typeface="Arial"/>
                <a:cs typeface="Arial"/>
              </a:rPr>
              <a:t>scientific premise</a:t>
            </a:r>
            <a:r>
              <a:rPr lang="en-US" sz="2000" dirty="0">
                <a:latin typeface="Arial"/>
                <a:cs typeface="Arial"/>
              </a:rPr>
              <a:t> for an application is the research that is used to form the basis for the proposed research question(s). NIH expects applicants to describe the general strengths and weaknesses of the prior research being cited by the applicant as crucial to support the application. It is expected that this consideration of general strengths and weaknesses could </a:t>
            </a:r>
            <a:r>
              <a:rPr lang="en-US" sz="2000" dirty="0">
                <a:solidFill>
                  <a:srgbClr val="1F497D"/>
                </a:solidFill>
                <a:latin typeface="Arial"/>
                <a:cs typeface="Arial"/>
              </a:rPr>
              <a:t>include attention to the rigor of the previous experimental designs</a:t>
            </a:r>
            <a:r>
              <a:rPr lang="en-US" sz="2000" dirty="0">
                <a:latin typeface="Arial"/>
                <a:cs typeface="Arial"/>
              </a:rPr>
              <a:t>, as well as the incorporation of relevant biological variables and authentication of key resources.</a:t>
            </a:r>
          </a:p>
          <a:p>
            <a:endParaRPr lang="en-US" sz="2000" dirty="0">
              <a:latin typeface="Arial"/>
              <a:cs typeface="Arial"/>
            </a:endParaRPr>
          </a:p>
        </p:txBody>
      </p:sp>
    </p:spTree>
    <p:extLst>
      <p:ext uri="{BB962C8B-B14F-4D97-AF65-F5344CB8AC3E}">
        <p14:creationId xmlns:p14="http://schemas.microsoft.com/office/powerpoint/2010/main" val="64642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A56994-C8CE-0B44-B8F0-58F92D1D1B44}"/>
              </a:ext>
            </a:extLst>
          </p:cNvPr>
          <p:cNvSpPr txBox="1">
            <a:spLocks/>
          </p:cNvSpPr>
          <p:nvPr/>
        </p:nvSpPr>
        <p:spPr>
          <a:xfrm>
            <a:off x="163286" y="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DIN Alternate" panose="020B0500000000000000" pitchFamily="34" charset="77"/>
                <a:ea typeface="Avenir Next Condensed" charset="0"/>
                <a:cs typeface="Avenir Next Condensed" charset="0"/>
              </a:rPr>
              <a:t>PR-INBRE EAC Members</a:t>
            </a:r>
          </a:p>
        </p:txBody>
      </p:sp>
      <p:pic>
        <p:nvPicPr>
          <p:cNvPr id="5" name="Picture 4" descr="A group of people standing in a room&#10;&#10;Description automatically generated">
            <a:extLst>
              <a:ext uri="{FF2B5EF4-FFF2-40B4-BE49-F238E27FC236}">
                <a16:creationId xmlns:a16="http://schemas.microsoft.com/office/drawing/2014/main" id="{E70895B9-6C08-94CE-0193-46EF1B926856}"/>
              </a:ext>
            </a:extLst>
          </p:cNvPr>
          <p:cNvPicPr>
            <a:picLocks noChangeAspect="1"/>
          </p:cNvPicPr>
          <p:nvPr/>
        </p:nvPicPr>
        <p:blipFill>
          <a:blip r:embed="rId2"/>
          <a:stretch>
            <a:fillRect/>
          </a:stretch>
        </p:blipFill>
        <p:spPr>
          <a:xfrm>
            <a:off x="337458" y="743857"/>
            <a:ext cx="8055428" cy="5370285"/>
          </a:xfrm>
          <a:prstGeom prst="rect">
            <a:avLst/>
          </a:prstGeom>
        </p:spPr>
      </p:pic>
      <p:sp>
        <p:nvSpPr>
          <p:cNvPr id="6" name="TextBox 5">
            <a:extLst>
              <a:ext uri="{FF2B5EF4-FFF2-40B4-BE49-F238E27FC236}">
                <a16:creationId xmlns:a16="http://schemas.microsoft.com/office/drawing/2014/main" id="{516AA860-5916-5221-B9D0-E033F0E91C0C}"/>
              </a:ext>
            </a:extLst>
          </p:cNvPr>
          <p:cNvSpPr txBox="1"/>
          <p:nvPr/>
        </p:nvSpPr>
        <p:spPr>
          <a:xfrm>
            <a:off x="163286" y="6114142"/>
            <a:ext cx="855617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Drs. James Brown, Veronica Martinez, Reinhard </a:t>
            </a:r>
            <a:r>
              <a:rPr lang="en-US" dirty="0" err="1">
                <a:latin typeface="Arial" panose="020B0604020202020204" pitchFamily="34" charset="0"/>
                <a:cs typeface="Arial" panose="020B0604020202020204" pitchFamily="34" charset="0"/>
              </a:rPr>
              <a:t>Laubenbacher</a:t>
            </a:r>
            <a:r>
              <a:rPr lang="en-US" dirty="0">
                <a:latin typeface="Arial" panose="020B0604020202020204" pitchFamily="34" charset="0"/>
                <a:cs typeface="Arial" panose="020B0604020202020204" pitchFamily="34" charset="0"/>
              </a:rPr>
              <a:t>, Orestes Quesada (VP for Res), José Rodríguez-Medina (PI), Sanjay Malhotra, Stephen Cutler</a:t>
            </a:r>
          </a:p>
        </p:txBody>
      </p:sp>
    </p:spTree>
    <p:extLst>
      <p:ext uri="{BB962C8B-B14F-4D97-AF65-F5344CB8AC3E}">
        <p14:creationId xmlns:p14="http://schemas.microsoft.com/office/powerpoint/2010/main" val="4108942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ientific research paper with text&#10;&#10;Description automatically generated with medium confidence">
            <a:extLst>
              <a:ext uri="{FF2B5EF4-FFF2-40B4-BE49-F238E27FC236}">
                <a16:creationId xmlns:a16="http://schemas.microsoft.com/office/drawing/2014/main" id="{C787B52D-C691-FE56-43BC-227DFBFCCF0C}"/>
              </a:ext>
            </a:extLst>
          </p:cNvPr>
          <p:cNvPicPr>
            <a:picLocks noChangeAspect="1"/>
          </p:cNvPicPr>
          <p:nvPr/>
        </p:nvPicPr>
        <p:blipFill>
          <a:blip r:embed="rId2"/>
          <a:stretch>
            <a:fillRect/>
          </a:stretch>
        </p:blipFill>
        <p:spPr>
          <a:xfrm>
            <a:off x="1909689" y="0"/>
            <a:ext cx="5324622" cy="6858000"/>
          </a:xfrm>
          <a:prstGeom prst="rect">
            <a:avLst/>
          </a:prstGeom>
        </p:spPr>
      </p:pic>
    </p:spTree>
    <p:extLst>
      <p:ext uri="{BB962C8B-B14F-4D97-AF65-F5344CB8AC3E}">
        <p14:creationId xmlns:p14="http://schemas.microsoft.com/office/powerpoint/2010/main" val="1773043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86431"/>
            <a:ext cx="8458200" cy="1056443"/>
          </a:xfrm>
          <a:solidFill>
            <a:schemeClr val="bg2"/>
          </a:solidFill>
          <a:ln>
            <a:solidFill>
              <a:srgbClr val="4F81BD"/>
            </a:solidFill>
          </a:ln>
        </p:spPr>
        <p:txBody>
          <a:bodyPr/>
          <a:lstStyle/>
          <a:p>
            <a:pPr eaLnBrk="1" hangingPunct="1">
              <a:defRPr/>
            </a:pPr>
            <a:r>
              <a:rPr lang="en-US" sz="3600" b="1" dirty="0">
                <a:solidFill>
                  <a:srgbClr val="000000"/>
                </a:solidFill>
                <a:latin typeface="Arial"/>
                <a:ea typeface="+mj-ea"/>
                <a:cs typeface="Arial"/>
              </a:rPr>
              <a:t>Preliminary Studies</a:t>
            </a:r>
            <a:br>
              <a:rPr lang="en-US" sz="3600" b="1" dirty="0">
                <a:solidFill>
                  <a:srgbClr val="000000"/>
                </a:solidFill>
                <a:latin typeface="Arial"/>
                <a:ea typeface="+mj-ea"/>
                <a:cs typeface="Arial"/>
              </a:rPr>
            </a:br>
            <a:r>
              <a:rPr lang="en-US" sz="2400" dirty="0">
                <a:solidFill>
                  <a:srgbClr val="000000"/>
                </a:solidFill>
                <a:latin typeface="Arial"/>
                <a:ea typeface="+mj-ea"/>
                <a:cs typeface="Arial"/>
              </a:rPr>
              <a:t>(</a:t>
            </a:r>
            <a:r>
              <a:rPr lang="en-US" sz="2400" b="1" dirty="0">
                <a:solidFill>
                  <a:srgbClr val="000000"/>
                </a:solidFill>
                <a:latin typeface="Arial"/>
                <a:ea typeface="+mj-ea"/>
                <a:cs typeface="Arial"/>
              </a:rPr>
              <a:t>can be in Significance or in Research Strategy)</a:t>
            </a:r>
          </a:p>
        </p:txBody>
      </p:sp>
      <p:sp>
        <p:nvSpPr>
          <p:cNvPr id="21507" name="Rectangle 3"/>
          <p:cNvSpPr>
            <a:spLocks noGrp="1" noChangeArrowheads="1"/>
          </p:cNvSpPr>
          <p:nvPr>
            <p:ph idx="1"/>
          </p:nvPr>
        </p:nvSpPr>
        <p:spPr>
          <a:xfrm>
            <a:off x="457200" y="1533105"/>
            <a:ext cx="8458200" cy="4983162"/>
          </a:xfrm>
        </p:spPr>
        <p:txBody>
          <a:bodyPr>
            <a:normAutofit/>
          </a:bodyPr>
          <a:lstStyle/>
          <a:p>
            <a:pPr eaLnBrk="1" hangingPunct="1"/>
            <a:r>
              <a:rPr lang="en-US" sz="2800" dirty="0">
                <a:solidFill>
                  <a:srgbClr val="000000"/>
                </a:solidFill>
                <a:latin typeface="Arial"/>
                <a:ea typeface="MS PGothic" charset="0"/>
                <a:cs typeface="Arial"/>
              </a:rPr>
              <a:t>In order of Specific Aims</a:t>
            </a:r>
          </a:p>
          <a:p>
            <a:pPr eaLnBrk="1" hangingPunct="1"/>
            <a:r>
              <a:rPr lang="en-US" sz="2800" dirty="0">
                <a:solidFill>
                  <a:srgbClr val="000000"/>
                </a:solidFill>
                <a:latin typeface="Arial"/>
                <a:ea typeface="MS PGothic" charset="0"/>
                <a:cs typeface="Arial"/>
              </a:rPr>
              <a:t>You don</a:t>
            </a:r>
            <a:r>
              <a:rPr lang="ja-JP" altLang="en-US" sz="2800" dirty="0">
                <a:solidFill>
                  <a:srgbClr val="000000"/>
                </a:solidFill>
                <a:latin typeface="Arial"/>
                <a:ea typeface="MS PGothic" charset="0"/>
                <a:cs typeface="Arial"/>
              </a:rPr>
              <a:t>’</a:t>
            </a:r>
            <a:r>
              <a:rPr lang="en-US" altLang="ja-JP" sz="2800" dirty="0">
                <a:solidFill>
                  <a:srgbClr val="000000"/>
                </a:solidFill>
                <a:latin typeface="Arial"/>
                <a:ea typeface="MS PGothic" charset="0"/>
                <a:cs typeface="Arial"/>
              </a:rPr>
              <a:t>t have to know the outcome of each experiment before the grant is submitted</a:t>
            </a:r>
          </a:p>
          <a:p>
            <a:pPr eaLnBrk="1" hangingPunct="1"/>
            <a:r>
              <a:rPr lang="en-US" sz="2800" dirty="0">
                <a:solidFill>
                  <a:srgbClr val="000000"/>
                </a:solidFill>
                <a:latin typeface="Arial"/>
                <a:ea typeface="MS PGothic" charset="0"/>
                <a:cs typeface="Arial"/>
              </a:rPr>
              <a:t>You DO have to:</a:t>
            </a:r>
          </a:p>
          <a:p>
            <a:pPr lvl="1" eaLnBrk="1" hangingPunct="1"/>
            <a:r>
              <a:rPr lang="en-US" sz="2400" dirty="0">
                <a:solidFill>
                  <a:srgbClr val="000000"/>
                </a:solidFill>
                <a:latin typeface="Arial"/>
                <a:ea typeface="MS PGothic" charset="0"/>
                <a:cs typeface="Arial"/>
              </a:rPr>
              <a:t>Show that you can perform all of the necessary techniques and methods (Letters of Collaboration)</a:t>
            </a:r>
          </a:p>
          <a:p>
            <a:pPr lvl="1" eaLnBrk="1" hangingPunct="1"/>
            <a:r>
              <a:rPr lang="en-US" sz="2400" dirty="0">
                <a:solidFill>
                  <a:srgbClr val="000000"/>
                </a:solidFill>
                <a:latin typeface="Arial"/>
                <a:ea typeface="MS PGothic" charset="0"/>
                <a:cs typeface="Arial"/>
              </a:rPr>
              <a:t>You are committed to this area of research and are off and running</a:t>
            </a:r>
          </a:p>
          <a:p>
            <a:pPr lvl="1" eaLnBrk="1" hangingPunct="1"/>
            <a:r>
              <a:rPr lang="en-US" sz="2400" dirty="0">
                <a:solidFill>
                  <a:srgbClr val="000000"/>
                </a:solidFill>
                <a:latin typeface="Arial"/>
                <a:ea typeface="MS PGothic" charset="0"/>
                <a:cs typeface="Arial"/>
              </a:rPr>
              <a:t>New techniques are feasible, reliable and yield interpretable data</a:t>
            </a:r>
          </a:p>
          <a:p>
            <a:pPr lvl="1" eaLnBrk="1" hangingPunct="1"/>
            <a:r>
              <a:rPr lang="en-US" sz="2400" b="1" dirty="0">
                <a:solidFill>
                  <a:schemeClr val="tx2"/>
                </a:solidFill>
                <a:latin typeface="Arial"/>
                <a:ea typeface="MS PGothic" charset="0"/>
                <a:cs typeface="Arial"/>
              </a:rPr>
              <a:t>Show that the preliminary data has scientific rigor</a:t>
            </a:r>
          </a:p>
          <a:p>
            <a:pPr lvl="1" eaLnBrk="1" hangingPunct="1"/>
            <a:endParaRPr lang="en-US" sz="2400" dirty="0">
              <a:solidFill>
                <a:srgbClr val="000000"/>
              </a:solidFill>
              <a:latin typeface="Arial"/>
              <a:ea typeface="MS PGothic" charset="0"/>
              <a:cs typeface="Arial"/>
            </a:endParaRPr>
          </a:p>
        </p:txBody>
      </p:sp>
      <p:pic>
        <p:nvPicPr>
          <p:cNvPr id="2" name="Imagen 1">
            <a:extLst>
              <a:ext uri="{FF2B5EF4-FFF2-40B4-BE49-F238E27FC236}">
                <a16:creationId xmlns:a16="http://schemas.microsoft.com/office/drawing/2014/main" id="{848C1D7B-8111-DB67-754A-F25CC57E2DC5}"/>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3076411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988B4C4-B92E-D4E1-4F78-4B2A8B83E8AE}"/>
              </a:ext>
            </a:extLst>
          </p:cNvPr>
          <p:cNvPicPr>
            <a:picLocks noChangeAspect="1"/>
          </p:cNvPicPr>
          <p:nvPr/>
        </p:nvPicPr>
        <p:blipFill>
          <a:blip r:embed="rId2"/>
          <a:stretch>
            <a:fillRect/>
          </a:stretch>
        </p:blipFill>
        <p:spPr>
          <a:xfrm>
            <a:off x="6004584" y="4523932"/>
            <a:ext cx="2724150" cy="1857375"/>
          </a:xfrm>
          <a:prstGeom prst="rect">
            <a:avLst/>
          </a:prstGeom>
        </p:spPr>
      </p:pic>
      <p:sp>
        <p:nvSpPr>
          <p:cNvPr id="2" name="TextBox 1"/>
          <p:cNvSpPr txBox="1"/>
          <p:nvPr/>
        </p:nvSpPr>
        <p:spPr>
          <a:xfrm>
            <a:off x="1060824" y="114396"/>
            <a:ext cx="7216588" cy="584775"/>
          </a:xfrm>
          <a:prstGeom prst="rect">
            <a:avLst/>
          </a:prstGeom>
          <a:solidFill>
            <a:schemeClr val="accent3">
              <a:lumMod val="20000"/>
              <a:lumOff val="80000"/>
            </a:schemeClr>
          </a:solidFill>
          <a:ln>
            <a:solidFill>
              <a:srgbClr val="4F81BD"/>
            </a:solidFill>
          </a:ln>
        </p:spPr>
        <p:txBody>
          <a:bodyPr wrap="square" rtlCol="0">
            <a:spAutoFit/>
          </a:bodyPr>
          <a:lstStyle/>
          <a:p>
            <a:pPr algn="ctr"/>
            <a:r>
              <a:rPr lang="en-US" sz="3200" b="1" dirty="0">
                <a:latin typeface="Arial"/>
                <a:cs typeface="Arial"/>
              </a:rPr>
              <a:t>RESEARCH STRATEGY</a:t>
            </a:r>
          </a:p>
        </p:txBody>
      </p:sp>
      <p:sp>
        <p:nvSpPr>
          <p:cNvPr id="4" name="TextBox 3"/>
          <p:cNvSpPr txBox="1"/>
          <p:nvPr/>
        </p:nvSpPr>
        <p:spPr>
          <a:xfrm>
            <a:off x="481202" y="960372"/>
            <a:ext cx="8375832" cy="5632311"/>
          </a:xfrm>
          <a:prstGeom prst="rect">
            <a:avLst/>
          </a:prstGeom>
          <a:noFill/>
        </p:spPr>
        <p:txBody>
          <a:bodyPr wrap="square" rtlCol="0">
            <a:spAutoFit/>
          </a:bodyPr>
          <a:lstStyle/>
          <a:p>
            <a:r>
              <a:rPr lang="en-US" sz="2400" dirty="0">
                <a:solidFill>
                  <a:srgbClr val="000000"/>
                </a:solidFill>
                <a:latin typeface="Arial" charset="0"/>
                <a:ea typeface="MS PGothic" charset="0"/>
              </a:rPr>
              <a:t>Specific Aims are fleshed out with the actual experimental approach</a:t>
            </a:r>
          </a:p>
          <a:p>
            <a:pPr lvl="1"/>
            <a:r>
              <a:rPr lang="en-US" sz="2400" b="1" dirty="0">
                <a:solidFill>
                  <a:srgbClr val="000000"/>
                </a:solidFill>
                <a:latin typeface="Arial" charset="0"/>
                <a:ea typeface="MS PGothic" charset="0"/>
              </a:rPr>
              <a:t>Rationale</a:t>
            </a:r>
            <a:r>
              <a:rPr lang="en-US" sz="2400" dirty="0">
                <a:solidFill>
                  <a:srgbClr val="000000"/>
                </a:solidFill>
                <a:latin typeface="Arial" charset="0"/>
                <a:ea typeface="MS PGothic" charset="0"/>
              </a:rPr>
              <a:t> (1 paragraph) -- logic</a:t>
            </a:r>
          </a:p>
          <a:p>
            <a:pPr lvl="1"/>
            <a:r>
              <a:rPr lang="en-US" sz="2400" b="1" dirty="0">
                <a:solidFill>
                  <a:srgbClr val="000000"/>
                </a:solidFill>
                <a:latin typeface="Arial" charset="0"/>
                <a:ea typeface="MS PGothic" charset="0"/>
              </a:rPr>
              <a:t>Experiments </a:t>
            </a:r>
            <a:r>
              <a:rPr lang="en-US" sz="2400" dirty="0">
                <a:solidFill>
                  <a:srgbClr val="000000"/>
                </a:solidFill>
                <a:latin typeface="Arial" charset="0"/>
                <a:ea typeface="MS PGothic" charset="0"/>
              </a:rPr>
              <a:t>– how? Abbreviated Methods</a:t>
            </a:r>
          </a:p>
          <a:p>
            <a:pPr lvl="2"/>
            <a:r>
              <a:rPr lang="en-US" sz="2400" dirty="0">
                <a:solidFill>
                  <a:srgbClr val="000000"/>
                </a:solidFill>
                <a:latin typeface="Arial" charset="0"/>
                <a:ea typeface="MS PGothic" charset="0"/>
              </a:rPr>
              <a:t>CONTROLS (positive and negative)</a:t>
            </a:r>
          </a:p>
          <a:p>
            <a:pPr lvl="1"/>
            <a:r>
              <a:rPr lang="en-US" sz="2400" b="1" dirty="0">
                <a:solidFill>
                  <a:srgbClr val="000000"/>
                </a:solidFill>
                <a:latin typeface="Arial" charset="0"/>
                <a:ea typeface="MS PGothic" charset="0"/>
              </a:rPr>
              <a:t>Analysis and Interpretation</a:t>
            </a:r>
            <a:r>
              <a:rPr lang="en-US" sz="2400" dirty="0">
                <a:solidFill>
                  <a:srgbClr val="000000"/>
                </a:solidFill>
                <a:latin typeface="Arial" charset="0"/>
                <a:ea typeface="MS PGothic" charset="0"/>
              </a:rPr>
              <a:t> – what will results mean?</a:t>
            </a:r>
          </a:p>
          <a:p>
            <a:pPr lvl="1"/>
            <a:r>
              <a:rPr lang="en-US" sz="2400" b="1" dirty="0">
                <a:solidFill>
                  <a:srgbClr val="000000"/>
                </a:solidFill>
                <a:latin typeface="Arial" charset="0"/>
                <a:ea typeface="MS PGothic" charset="0"/>
              </a:rPr>
              <a:t>Pitfalls and Alternative Approaches</a:t>
            </a:r>
          </a:p>
          <a:p>
            <a:pPr lvl="1"/>
            <a:endParaRPr lang="en-US" sz="2400" b="1" dirty="0">
              <a:solidFill>
                <a:srgbClr val="000000"/>
              </a:solidFill>
              <a:latin typeface="Arial" charset="0"/>
              <a:ea typeface="MS PGothic" charset="0"/>
            </a:endParaRPr>
          </a:p>
          <a:p>
            <a:pPr lvl="0"/>
            <a:r>
              <a:rPr lang="en-US" sz="2400" b="1" dirty="0">
                <a:latin typeface="Arial"/>
                <a:cs typeface="Arial"/>
              </a:rPr>
              <a:t>Your research strategy needs to answer 4 essential questions:</a:t>
            </a:r>
          </a:p>
          <a:p>
            <a:pPr marL="914400" lvl="1" indent="-457200">
              <a:buFont typeface="Arial"/>
              <a:buChar char="•"/>
            </a:pPr>
            <a:r>
              <a:rPr lang="en-US" sz="2400" dirty="0">
                <a:latin typeface="Arial"/>
                <a:cs typeface="Arial"/>
              </a:rPr>
              <a:t>What do you intend to do?</a:t>
            </a:r>
          </a:p>
          <a:p>
            <a:pPr marL="914400" lvl="1" indent="-457200">
              <a:buFont typeface="Arial"/>
              <a:buChar char="•"/>
            </a:pPr>
            <a:r>
              <a:rPr lang="en-US" sz="2400" dirty="0">
                <a:latin typeface="Arial"/>
                <a:cs typeface="Arial"/>
              </a:rPr>
              <a:t>Why is the work important?</a:t>
            </a:r>
          </a:p>
          <a:p>
            <a:pPr marL="914400" lvl="1" indent="-457200">
              <a:buFont typeface="Arial"/>
              <a:buChar char="•"/>
            </a:pPr>
            <a:r>
              <a:rPr lang="en-US" sz="2400" dirty="0">
                <a:latin typeface="Arial"/>
                <a:cs typeface="Arial"/>
              </a:rPr>
              <a:t>What has already been done?</a:t>
            </a:r>
          </a:p>
          <a:p>
            <a:pPr marL="914400" lvl="1" indent="-457200">
              <a:buFont typeface="Arial"/>
              <a:buChar char="•"/>
            </a:pPr>
            <a:r>
              <a:rPr lang="en-US" sz="2400" dirty="0">
                <a:latin typeface="Arial"/>
                <a:cs typeface="Arial"/>
              </a:rPr>
              <a:t>How are you going to do the work?</a:t>
            </a:r>
          </a:p>
          <a:p>
            <a:pPr lvl="1"/>
            <a:endParaRPr lang="en-US" sz="2400" b="1" dirty="0"/>
          </a:p>
        </p:txBody>
      </p:sp>
    </p:spTree>
    <p:extLst>
      <p:ext uri="{BB962C8B-B14F-4D97-AF65-F5344CB8AC3E}">
        <p14:creationId xmlns:p14="http://schemas.microsoft.com/office/powerpoint/2010/main" val="1285511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031" y="1102578"/>
            <a:ext cx="8565938" cy="5755422"/>
          </a:xfrm>
          <a:prstGeom prst="rect">
            <a:avLst/>
          </a:prstGeom>
          <a:noFill/>
        </p:spPr>
        <p:txBody>
          <a:bodyPr wrap="square" rtlCol="0">
            <a:spAutoFit/>
          </a:bodyPr>
          <a:lstStyle/>
          <a:p>
            <a:r>
              <a:rPr lang="en-US" sz="2800" b="1" dirty="0">
                <a:latin typeface="Arial"/>
                <a:cs typeface="Arial"/>
              </a:rPr>
              <a:t>Approach</a:t>
            </a:r>
          </a:p>
          <a:p>
            <a:endParaRPr lang="en-US" sz="2000" dirty="0">
              <a:latin typeface="Arial"/>
              <a:cs typeface="Arial"/>
            </a:endParaRPr>
          </a:p>
          <a:p>
            <a:pPr marL="342900" lvl="0" indent="-342900">
              <a:buFont typeface="Arial"/>
              <a:buChar char="•"/>
            </a:pPr>
            <a:r>
              <a:rPr lang="en-US" sz="2000" dirty="0">
                <a:latin typeface="Arial"/>
                <a:cs typeface="Arial"/>
              </a:rPr>
              <a:t>Are the overall strategy, methodology, and analyses well reasoned and appropriate to accomplish the specific aims of the project? </a:t>
            </a:r>
          </a:p>
          <a:p>
            <a:pPr marL="342900" lvl="0" indent="-342900">
              <a:buFont typeface="Arial"/>
              <a:buChar char="•"/>
            </a:pPr>
            <a:r>
              <a:rPr lang="en-US" sz="2000" dirty="0">
                <a:latin typeface="Arial"/>
                <a:cs typeface="Arial"/>
              </a:rPr>
              <a:t>Are potential problems, alternative strategies, and benchmarks for success presented? </a:t>
            </a:r>
          </a:p>
          <a:p>
            <a:pPr marL="342900" lvl="0" indent="-342900">
              <a:buFont typeface="Arial"/>
              <a:buChar char="•"/>
            </a:pPr>
            <a:r>
              <a:rPr lang="en-US" sz="2000" dirty="0">
                <a:latin typeface="Arial"/>
                <a:cs typeface="Arial"/>
              </a:rPr>
              <a:t>If the project is in the early stages of development, will the strategy establish feasibility and will particularly risky aspects be managed? </a:t>
            </a:r>
          </a:p>
          <a:p>
            <a:pPr marL="342900" lvl="0" indent="-342900">
              <a:buFont typeface="Arial"/>
              <a:buChar char="•"/>
            </a:pPr>
            <a:r>
              <a:rPr lang="en-US" sz="2000" dirty="0">
                <a:latin typeface="Arial"/>
                <a:cs typeface="Arial"/>
              </a:rPr>
              <a:t>How well the scientific rationale supports the project and its feasibility as demonstrated by a critical review and analysis of the literature, preliminary data, and/or logical reasoning. </a:t>
            </a:r>
          </a:p>
          <a:p>
            <a:pPr marL="342900" lvl="0" indent="-342900">
              <a:buFont typeface="Arial"/>
              <a:buChar char="•"/>
            </a:pPr>
            <a:r>
              <a:rPr lang="en-US" sz="2000" dirty="0">
                <a:latin typeface="Arial"/>
                <a:cs typeface="Arial"/>
              </a:rPr>
              <a:t>How well the hypotheses or objectives, aims, experimental design, methods, and analyses are developed. </a:t>
            </a:r>
          </a:p>
          <a:p>
            <a:pPr marL="342900" indent="-342900">
              <a:buFont typeface="Arial"/>
              <a:buChar char="•"/>
            </a:pPr>
            <a:r>
              <a:rPr lang="en-US" sz="2000" dirty="0">
                <a:latin typeface="Arial"/>
                <a:cs typeface="Arial"/>
              </a:rPr>
              <a:t>If the project involves Human Subjects Research, are the plans for 1) protection of human subjects from research risks, and 2) inclusion of minorities and members of both sexes/genders, as well as the inclusion of children, justified in terms of the scientific goals and research strategy proposed?  </a:t>
            </a:r>
            <a:r>
              <a:rPr lang="en-US" sz="2000" dirty="0">
                <a:effectLst/>
                <a:latin typeface="Arial"/>
                <a:cs typeface="Arial"/>
              </a:rPr>
              <a:t> </a:t>
            </a:r>
            <a:endParaRPr lang="en-US" sz="2000" dirty="0">
              <a:latin typeface="Arial"/>
              <a:cs typeface="Arial"/>
            </a:endParaRPr>
          </a:p>
        </p:txBody>
      </p:sp>
      <p:sp>
        <p:nvSpPr>
          <p:cNvPr id="4" name="Rectangle 3"/>
          <p:cNvSpPr/>
          <p:nvPr/>
        </p:nvSpPr>
        <p:spPr>
          <a:xfrm>
            <a:off x="133672" y="288686"/>
            <a:ext cx="4834552" cy="523220"/>
          </a:xfrm>
          <a:prstGeom prst="rect">
            <a:avLst/>
          </a:prstGeom>
          <a:solidFill>
            <a:schemeClr val="accent3">
              <a:lumMod val="20000"/>
              <a:lumOff val="80000"/>
            </a:schemeClr>
          </a:solidFill>
          <a:ln>
            <a:solidFill>
              <a:srgbClr val="4F81BD"/>
            </a:solidFill>
          </a:ln>
        </p:spPr>
        <p:txBody>
          <a:bodyPr wrap="none">
            <a:spAutoFit/>
          </a:bodyPr>
          <a:lstStyle/>
          <a:p>
            <a:pPr algn="ctr"/>
            <a:r>
              <a:rPr lang="en-US" sz="2800" b="1" dirty="0">
                <a:latin typeface="Arial"/>
                <a:cs typeface="Arial"/>
              </a:rPr>
              <a:t>Scored Review Criteria: 1-9</a:t>
            </a:r>
          </a:p>
        </p:txBody>
      </p:sp>
      <p:pic>
        <p:nvPicPr>
          <p:cNvPr id="5" name="Picture 4"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608" y="119713"/>
            <a:ext cx="3189002" cy="1675058"/>
          </a:xfrm>
          <a:prstGeom prst="rect">
            <a:avLst/>
          </a:prstGeom>
        </p:spPr>
      </p:pic>
    </p:spTree>
    <p:extLst>
      <p:ext uri="{BB962C8B-B14F-4D97-AF65-F5344CB8AC3E}">
        <p14:creationId xmlns:p14="http://schemas.microsoft.com/office/powerpoint/2010/main" val="344899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577" y="1057905"/>
            <a:ext cx="8271812" cy="5539978"/>
          </a:xfrm>
          <a:prstGeom prst="rect">
            <a:avLst/>
          </a:prstGeom>
          <a:noFill/>
        </p:spPr>
        <p:txBody>
          <a:bodyPr wrap="square" rtlCol="0">
            <a:spAutoFit/>
          </a:bodyPr>
          <a:lstStyle/>
          <a:p>
            <a:endParaRPr lang="en-US" sz="2200" b="1" dirty="0">
              <a:latin typeface="Arial"/>
              <a:cs typeface="Arial"/>
            </a:endParaRPr>
          </a:p>
          <a:p>
            <a:r>
              <a:rPr lang="en-US" sz="2200" b="1" dirty="0" err="1">
                <a:latin typeface="Arial"/>
                <a:cs typeface="Arial"/>
              </a:rPr>
              <a:t>l.</a:t>
            </a:r>
            <a:r>
              <a:rPr lang="en-US" sz="2200" dirty="0" err="1">
                <a:latin typeface="Arial"/>
                <a:cs typeface="Arial"/>
              </a:rPr>
              <a:t>Describe</a:t>
            </a:r>
            <a:r>
              <a:rPr lang="en-US" sz="2200" dirty="0">
                <a:latin typeface="Arial"/>
                <a:cs typeface="Arial"/>
              </a:rPr>
              <a:t> the </a:t>
            </a:r>
            <a:r>
              <a:rPr lang="en-US" sz="2200" b="1" dirty="0">
                <a:latin typeface="Arial"/>
                <a:cs typeface="Arial"/>
              </a:rPr>
              <a:t>overall strategy, methodology</a:t>
            </a:r>
            <a:r>
              <a:rPr lang="en-US" sz="2200" dirty="0">
                <a:latin typeface="Arial"/>
                <a:cs typeface="Arial"/>
              </a:rPr>
              <a:t>, and analyses to  be used to accomplish the specific aims of the project. </a:t>
            </a:r>
          </a:p>
          <a:p>
            <a:r>
              <a:rPr lang="en-US" sz="2200" dirty="0">
                <a:latin typeface="Arial"/>
                <a:cs typeface="Arial"/>
              </a:rPr>
              <a:t>Describe the experimental design and methods proposed and </a:t>
            </a:r>
          </a:p>
          <a:p>
            <a:pPr algn="just"/>
            <a:r>
              <a:rPr lang="en-US" sz="2200" dirty="0">
                <a:latin typeface="Arial"/>
                <a:cs typeface="Arial"/>
              </a:rPr>
              <a:t>how they will achieve robust and unbiased results. Unless </a:t>
            </a:r>
          </a:p>
          <a:p>
            <a:r>
              <a:rPr lang="en-US" sz="2200" dirty="0">
                <a:latin typeface="Arial"/>
                <a:cs typeface="Arial"/>
              </a:rPr>
              <a:t>addressed separately in Item 15 (Resource Sharing Plan), </a:t>
            </a:r>
          </a:p>
          <a:p>
            <a:r>
              <a:rPr lang="en-US" sz="2200" dirty="0">
                <a:latin typeface="Arial"/>
                <a:cs typeface="Arial"/>
              </a:rPr>
              <a:t>include how the data will be collected, analyzed, and </a:t>
            </a:r>
          </a:p>
          <a:p>
            <a:r>
              <a:rPr lang="en-US" sz="2200" dirty="0">
                <a:latin typeface="Arial"/>
                <a:cs typeface="Arial"/>
              </a:rPr>
              <a:t>interpreted as well as any resource sharing plans as </a:t>
            </a:r>
          </a:p>
          <a:p>
            <a:r>
              <a:rPr lang="en-US" sz="2200" dirty="0">
                <a:latin typeface="Arial"/>
                <a:cs typeface="Arial"/>
              </a:rPr>
              <a:t>appropriate.</a:t>
            </a:r>
          </a:p>
          <a:p>
            <a:endParaRPr lang="en-US" sz="2200" dirty="0">
              <a:latin typeface="Arial"/>
              <a:cs typeface="Arial"/>
            </a:endParaRPr>
          </a:p>
          <a:p>
            <a:r>
              <a:rPr lang="en-US" sz="2200" b="1" dirty="0">
                <a:latin typeface="Arial"/>
                <a:cs typeface="Arial"/>
              </a:rPr>
              <a:t>II. </a:t>
            </a:r>
            <a:r>
              <a:rPr lang="en-US" sz="2200" dirty="0">
                <a:latin typeface="Arial"/>
                <a:cs typeface="Arial"/>
              </a:rPr>
              <a:t>Discuss </a:t>
            </a:r>
            <a:r>
              <a:rPr lang="en-US" sz="2200" b="1" dirty="0">
                <a:latin typeface="Arial"/>
                <a:cs typeface="Arial"/>
              </a:rPr>
              <a:t>potential problems, alternative strategies</a:t>
            </a:r>
            <a:r>
              <a:rPr lang="en-US" sz="2200" dirty="0">
                <a:latin typeface="Arial"/>
                <a:cs typeface="Arial"/>
              </a:rPr>
              <a:t>, and </a:t>
            </a:r>
          </a:p>
          <a:p>
            <a:r>
              <a:rPr lang="en-US" sz="2200" dirty="0">
                <a:latin typeface="Arial"/>
                <a:cs typeface="Arial"/>
              </a:rPr>
              <a:t>benchmarks for success anticipated to achieve the aims. </a:t>
            </a:r>
          </a:p>
          <a:p>
            <a:r>
              <a:rPr lang="en-US" sz="2200" dirty="0">
                <a:latin typeface="Arial"/>
                <a:cs typeface="Arial"/>
              </a:rPr>
              <a:t>If the project is in the early stages of development, describe </a:t>
            </a:r>
          </a:p>
          <a:p>
            <a:r>
              <a:rPr lang="en-US" sz="2200" dirty="0">
                <a:latin typeface="Arial"/>
                <a:cs typeface="Arial"/>
              </a:rPr>
              <a:t>any strategy to establish feasibility, and address the </a:t>
            </a:r>
          </a:p>
          <a:p>
            <a:r>
              <a:rPr lang="en-US" sz="2200" dirty="0">
                <a:latin typeface="Arial"/>
                <a:cs typeface="Arial"/>
              </a:rPr>
              <a:t>management of any high risk aspects of the proposed work.</a:t>
            </a:r>
          </a:p>
          <a:p>
            <a:endParaRPr lang="en-US" sz="2400" dirty="0">
              <a:latin typeface="Arial"/>
              <a:cs typeface="Arial"/>
            </a:endParaRPr>
          </a:p>
        </p:txBody>
      </p:sp>
      <p:pic>
        <p:nvPicPr>
          <p:cNvPr id="3" name="Imagen 2">
            <a:extLst>
              <a:ext uri="{FF2B5EF4-FFF2-40B4-BE49-F238E27FC236}">
                <a16:creationId xmlns:a16="http://schemas.microsoft.com/office/drawing/2014/main" id="{FA0DB4E8-F565-061B-9722-E55AA46B1F72}"/>
              </a:ext>
            </a:extLst>
          </p:cNvPr>
          <p:cNvPicPr>
            <a:picLocks noChangeAspect="1"/>
          </p:cNvPicPr>
          <p:nvPr/>
        </p:nvPicPr>
        <p:blipFill>
          <a:blip r:embed="rId2"/>
          <a:stretch>
            <a:fillRect/>
          </a:stretch>
        </p:blipFill>
        <p:spPr>
          <a:xfrm>
            <a:off x="0" y="0"/>
            <a:ext cx="347353" cy="6858000"/>
          </a:xfrm>
          <a:prstGeom prst="rect">
            <a:avLst/>
          </a:prstGeom>
        </p:spPr>
      </p:pic>
      <p:sp>
        <p:nvSpPr>
          <p:cNvPr id="4" name="Rectangle 3">
            <a:extLst>
              <a:ext uri="{FF2B5EF4-FFF2-40B4-BE49-F238E27FC236}">
                <a16:creationId xmlns:a16="http://schemas.microsoft.com/office/drawing/2014/main" id="{03D17607-1E93-45CE-547C-1B57E5036E64}"/>
              </a:ext>
            </a:extLst>
          </p:cNvPr>
          <p:cNvSpPr/>
          <p:nvPr/>
        </p:nvSpPr>
        <p:spPr>
          <a:xfrm>
            <a:off x="648577" y="103798"/>
            <a:ext cx="7846846" cy="954107"/>
          </a:xfrm>
          <a:prstGeom prst="rect">
            <a:avLst/>
          </a:prstGeom>
          <a:solidFill>
            <a:schemeClr val="accent3">
              <a:lumMod val="20000"/>
              <a:lumOff val="80000"/>
            </a:schemeClr>
          </a:solidFill>
          <a:ln>
            <a:solidFill>
              <a:srgbClr val="4F81BD"/>
            </a:solidFill>
          </a:ln>
        </p:spPr>
        <p:txBody>
          <a:bodyPr wrap="square">
            <a:spAutoFit/>
          </a:bodyPr>
          <a:lstStyle/>
          <a:p>
            <a:r>
              <a:rPr lang="en-US" sz="2800" b="1" dirty="0">
                <a:latin typeface="Arial"/>
                <a:cs typeface="Arial"/>
              </a:rPr>
              <a:t>Approach: page 34: PHS398 guidelines:</a:t>
            </a:r>
          </a:p>
          <a:p>
            <a:endParaRPr lang="en-US" sz="2800" b="1" dirty="0">
              <a:latin typeface="Arial"/>
              <a:cs typeface="Arial"/>
            </a:endParaRPr>
          </a:p>
        </p:txBody>
      </p:sp>
    </p:spTree>
    <p:extLst>
      <p:ext uri="{BB962C8B-B14F-4D97-AF65-F5344CB8AC3E}">
        <p14:creationId xmlns:p14="http://schemas.microsoft.com/office/powerpoint/2010/main" val="3198509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028" y="641539"/>
            <a:ext cx="7962989" cy="5586145"/>
          </a:xfrm>
          <a:prstGeom prst="rect">
            <a:avLst/>
          </a:prstGeom>
          <a:noFill/>
        </p:spPr>
        <p:txBody>
          <a:bodyPr wrap="square" rtlCol="0">
            <a:spAutoFit/>
          </a:bodyPr>
          <a:lstStyle/>
          <a:p>
            <a:endParaRPr lang="en-US" sz="2100" b="1" dirty="0">
              <a:latin typeface="Arial"/>
              <a:cs typeface="Arial"/>
            </a:endParaRPr>
          </a:p>
          <a:p>
            <a:r>
              <a:rPr lang="en-US" sz="2100" b="1" dirty="0">
                <a:latin typeface="Arial"/>
                <a:cs typeface="Arial"/>
              </a:rPr>
              <a:t>III. </a:t>
            </a:r>
            <a:r>
              <a:rPr lang="en-US" sz="2100" dirty="0">
                <a:latin typeface="Arial"/>
                <a:cs typeface="Arial"/>
              </a:rPr>
              <a:t>Explain how relevant biological variables, such as sex, are </a:t>
            </a:r>
          </a:p>
          <a:p>
            <a:r>
              <a:rPr lang="en-US" sz="2100" dirty="0">
                <a:latin typeface="Arial"/>
                <a:cs typeface="Arial"/>
              </a:rPr>
              <a:t>factored into research designs and analyses for studies in </a:t>
            </a:r>
          </a:p>
          <a:p>
            <a:r>
              <a:rPr lang="en-US" sz="2100" dirty="0">
                <a:latin typeface="Arial"/>
                <a:cs typeface="Arial"/>
              </a:rPr>
              <a:t>vertebrate animals and humans. For example, strong </a:t>
            </a:r>
          </a:p>
          <a:p>
            <a:r>
              <a:rPr lang="en-US" sz="2100" dirty="0">
                <a:latin typeface="Arial"/>
                <a:cs typeface="Arial"/>
              </a:rPr>
              <a:t>justification from the scientific literature, preliminary data, or </a:t>
            </a:r>
          </a:p>
          <a:p>
            <a:r>
              <a:rPr lang="en-US" sz="2100" dirty="0">
                <a:latin typeface="Arial"/>
                <a:cs typeface="Arial"/>
              </a:rPr>
              <a:t>other relevant considerations, must be provided for </a:t>
            </a:r>
          </a:p>
          <a:p>
            <a:r>
              <a:rPr lang="en-US" sz="2100" dirty="0">
                <a:latin typeface="Arial"/>
                <a:cs typeface="Arial"/>
              </a:rPr>
              <a:t>applications proposing to study only one sex.</a:t>
            </a:r>
          </a:p>
          <a:p>
            <a:endParaRPr lang="en-US" sz="2100" dirty="0">
              <a:latin typeface="Arial"/>
              <a:cs typeface="Arial"/>
            </a:endParaRPr>
          </a:p>
          <a:p>
            <a:r>
              <a:rPr lang="en-US" sz="2100" b="1" dirty="0">
                <a:latin typeface="Arial"/>
                <a:cs typeface="Arial"/>
              </a:rPr>
              <a:t>IV. </a:t>
            </a:r>
            <a:r>
              <a:rPr lang="en-US" sz="2100" dirty="0">
                <a:latin typeface="Arial"/>
                <a:cs typeface="Arial"/>
              </a:rPr>
              <a:t>If your study(s) involves </a:t>
            </a:r>
            <a:r>
              <a:rPr lang="en-US" sz="2100" b="1" dirty="0">
                <a:latin typeface="Arial"/>
                <a:cs typeface="Arial"/>
              </a:rPr>
              <a:t>human subjects</a:t>
            </a:r>
            <a:r>
              <a:rPr lang="en-US" sz="2100" dirty="0">
                <a:latin typeface="Arial"/>
                <a:cs typeface="Arial"/>
              </a:rPr>
              <a:t>, you are expected </a:t>
            </a:r>
          </a:p>
          <a:p>
            <a:r>
              <a:rPr lang="en-US" sz="2100" dirty="0">
                <a:latin typeface="Arial"/>
                <a:cs typeface="Arial"/>
              </a:rPr>
              <a:t>to explain how relevant biological variables are important to the </a:t>
            </a:r>
          </a:p>
          <a:p>
            <a:r>
              <a:rPr lang="en-US" sz="2100" dirty="0">
                <a:latin typeface="Arial"/>
                <a:cs typeface="Arial"/>
              </a:rPr>
              <a:t>proposed experimental design and analyses.  </a:t>
            </a:r>
          </a:p>
          <a:p>
            <a:r>
              <a:rPr lang="en-US" sz="2100" dirty="0">
                <a:latin typeface="Arial"/>
                <a:cs typeface="Arial"/>
              </a:rPr>
              <a:t>The sections on the </a:t>
            </a:r>
            <a:r>
              <a:rPr lang="en-US" sz="2100" b="1" i="1" dirty="0">
                <a:latin typeface="Arial"/>
                <a:cs typeface="Arial"/>
              </a:rPr>
              <a:t>Inclusion of Women and Minorities</a:t>
            </a:r>
            <a:r>
              <a:rPr lang="en-US" sz="2100" dirty="0">
                <a:latin typeface="Arial"/>
                <a:cs typeface="Arial"/>
              </a:rPr>
              <a:t> and </a:t>
            </a:r>
          </a:p>
          <a:p>
            <a:r>
              <a:rPr lang="en-US" sz="2100" b="1" i="1" dirty="0">
                <a:latin typeface="Arial"/>
                <a:cs typeface="Arial"/>
              </a:rPr>
              <a:t>Inclusion of Children</a:t>
            </a:r>
            <a:r>
              <a:rPr lang="en-US" sz="2100" dirty="0">
                <a:latin typeface="Arial"/>
                <a:cs typeface="Arial"/>
              </a:rPr>
              <a:t> can be used to expand your discussion on inclusion and justify the proposed proportions of individuals (such as males and females) in the sample.</a:t>
            </a:r>
          </a:p>
          <a:p>
            <a:r>
              <a:rPr lang="en-US" sz="2100" i="1" dirty="0">
                <a:latin typeface="Arial"/>
                <a:cs typeface="Arial"/>
              </a:rPr>
              <a:t>Please refer to NOT-OD-15-102  for further consideration of </a:t>
            </a:r>
          </a:p>
          <a:p>
            <a:r>
              <a:rPr lang="en-US" sz="2100" i="1" dirty="0">
                <a:latin typeface="Arial"/>
                <a:cs typeface="Arial"/>
              </a:rPr>
              <a:t>NIH expectations about sex as a biological variable.</a:t>
            </a:r>
          </a:p>
        </p:txBody>
      </p:sp>
      <p:pic>
        <p:nvPicPr>
          <p:cNvPr id="3" name="Imagen 2">
            <a:extLst>
              <a:ext uri="{FF2B5EF4-FFF2-40B4-BE49-F238E27FC236}">
                <a16:creationId xmlns:a16="http://schemas.microsoft.com/office/drawing/2014/main" id="{E03DCD45-3945-3D3D-D846-F64BE0977EFE}"/>
              </a:ext>
            </a:extLst>
          </p:cNvPr>
          <p:cNvPicPr>
            <a:picLocks noChangeAspect="1"/>
          </p:cNvPicPr>
          <p:nvPr/>
        </p:nvPicPr>
        <p:blipFill>
          <a:blip r:embed="rId2"/>
          <a:stretch>
            <a:fillRect/>
          </a:stretch>
        </p:blipFill>
        <p:spPr>
          <a:xfrm rot="16200000">
            <a:off x="4394201" y="2108198"/>
            <a:ext cx="355599" cy="9144001"/>
          </a:xfrm>
          <a:prstGeom prst="rect">
            <a:avLst/>
          </a:prstGeom>
        </p:spPr>
      </p:pic>
      <p:sp>
        <p:nvSpPr>
          <p:cNvPr id="4" name="Rectangle 3">
            <a:extLst>
              <a:ext uri="{FF2B5EF4-FFF2-40B4-BE49-F238E27FC236}">
                <a16:creationId xmlns:a16="http://schemas.microsoft.com/office/drawing/2014/main" id="{E569A2B8-2C75-D8C7-E92C-B12425957EB3}"/>
              </a:ext>
            </a:extLst>
          </p:cNvPr>
          <p:cNvSpPr/>
          <p:nvPr/>
        </p:nvSpPr>
        <p:spPr>
          <a:xfrm>
            <a:off x="328755" y="288686"/>
            <a:ext cx="8309217" cy="523220"/>
          </a:xfrm>
          <a:prstGeom prst="rect">
            <a:avLst/>
          </a:prstGeom>
          <a:solidFill>
            <a:schemeClr val="accent3">
              <a:lumMod val="20000"/>
              <a:lumOff val="80000"/>
            </a:schemeClr>
          </a:solidFill>
          <a:ln>
            <a:solidFill>
              <a:srgbClr val="4F81BD"/>
            </a:solidFill>
          </a:ln>
        </p:spPr>
        <p:txBody>
          <a:bodyPr wrap="square">
            <a:spAutoFit/>
          </a:bodyPr>
          <a:lstStyle/>
          <a:p>
            <a:r>
              <a:rPr lang="en-US" sz="2800" b="1" dirty="0">
                <a:latin typeface="Arial"/>
                <a:cs typeface="Arial"/>
              </a:rPr>
              <a:t>Approach:          </a:t>
            </a:r>
          </a:p>
        </p:txBody>
      </p:sp>
    </p:spTree>
    <p:extLst>
      <p:ext uri="{BB962C8B-B14F-4D97-AF65-F5344CB8AC3E}">
        <p14:creationId xmlns:p14="http://schemas.microsoft.com/office/powerpoint/2010/main" val="3874856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727" y="785372"/>
            <a:ext cx="8630475" cy="5955476"/>
          </a:xfrm>
          <a:prstGeom prst="rect">
            <a:avLst/>
          </a:prstGeom>
          <a:noFill/>
        </p:spPr>
        <p:txBody>
          <a:bodyPr wrap="square" rtlCol="0">
            <a:spAutoFit/>
          </a:bodyPr>
          <a:lstStyle/>
          <a:p>
            <a:r>
              <a:rPr lang="en-US" sz="2000" dirty="0">
                <a:latin typeface="Arial"/>
                <a:cs typeface="Arial"/>
              </a:rPr>
              <a:t> </a:t>
            </a:r>
            <a:r>
              <a:rPr lang="en-US" sz="1900" b="1" dirty="0">
                <a:solidFill>
                  <a:schemeClr val="tx2"/>
                </a:solidFill>
                <a:latin typeface="Arial"/>
                <a:cs typeface="Arial"/>
              </a:rPr>
              <a:t>Rigorous experimental design for robust and unbiased results: Still within the 6 or 12 page limit</a:t>
            </a:r>
            <a:endParaRPr lang="en-US" sz="1900" dirty="0">
              <a:solidFill>
                <a:schemeClr val="tx2"/>
              </a:solidFill>
              <a:latin typeface="Arial"/>
              <a:cs typeface="Arial"/>
            </a:endParaRPr>
          </a:p>
          <a:p>
            <a:r>
              <a:rPr lang="en-US" sz="1900" dirty="0">
                <a:latin typeface="Arial"/>
                <a:cs typeface="Arial"/>
              </a:rPr>
              <a:t>o   </a:t>
            </a:r>
            <a:r>
              <a:rPr lang="en-US" sz="1900" b="1" i="1" dirty="0">
                <a:latin typeface="Arial"/>
                <a:cs typeface="Arial"/>
              </a:rPr>
              <a:t>Scientific rigor</a:t>
            </a:r>
            <a:r>
              <a:rPr lang="en-US" sz="1900" dirty="0">
                <a:latin typeface="Arial"/>
                <a:cs typeface="Arial"/>
              </a:rPr>
              <a:t> is the strict application of the scientific method to ensure robust and unbiased experimental design, methodology, analysis, interpretation and reporting of results. This includes full transparency in reporting experimental details so that others may reproduce and extend the findings.</a:t>
            </a:r>
          </a:p>
          <a:p>
            <a:r>
              <a:rPr lang="en-US" sz="1900" b="1" dirty="0">
                <a:latin typeface="Arial"/>
                <a:cs typeface="Arial"/>
              </a:rPr>
              <a:t>Criteria for Scientific Rigor</a:t>
            </a:r>
            <a:r>
              <a:rPr lang="en-US" sz="1900" dirty="0">
                <a:latin typeface="Arial"/>
                <a:cs typeface="Arial"/>
              </a:rPr>
              <a:t>: </a:t>
            </a:r>
          </a:p>
          <a:p>
            <a:pPr marL="342900" indent="-342900">
              <a:buFont typeface="Arial"/>
              <a:buChar char="•"/>
            </a:pPr>
            <a:r>
              <a:rPr lang="en-US" sz="1900" dirty="0">
                <a:latin typeface="Arial"/>
                <a:cs typeface="Arial"/>
              </a:rPr>
              <a:t>Sample size, controls, repetition, statistical power: strength and weakness of experimental design, attention to rigor, the literature cited should be rigorously conducted.</a:t>
            </a:r>
          </a:p>
          <a:p>
            <a:pPr marL="342900" indent="-342900">
              <a:buFont typeface="Arial"/>
              <a:buChar char="•"/>
            </a:pPr>
            <a:r>
              <a:rPr lang="en-US" sz="1900" dirty="0">
                <a:latin typeface="Arial"/>
                <a:cs typeface="Arial"/>
              </a:rPr>
              <a:t>Address the rigor of the published and preliminary data and in the literature you cite. Is there a strong scientific premise for the research?</a:t>
            </a:r>
          </a:p>
          <a:p>
            <a:pPr marL="342900" indent="-342900">
              <a:buFont typeface="Arial"/>
              <a:buChar char="•"/>
            </a:pPr>
            <a:r>
              <a:rPr lang="en-US" sz="1900" dirty="0">
                <a:latin typeface="Arial"/>
                <a:cs typeface="Arial"/>
              </a:rPr>
              <a:t>How are you going to address full transparency in experimental details so others can reproduce your results. </a:t>
            </a:r>
          </a:p>
          <a:p>
            <a:pPr marL="342900" indent="-342900">
              <a:buFont typeface="Arial"/>
              <a:buChar char="•"/>
            </a:pPr>
            <a:r>
              <a:rPr lang="en-US" sz="1900" dirty="0">
                <a:latin typeface="Arial"/>
                <a:cs typeface="Arial"/>
              </a:rPr>
              <a:t>How will you report your results?</a:t>
            </a:r>
          </a:p>
          <a:p>
            <a:pPr marL="342900" indent="-342900">
              <a:buFont typeface="Arial"/>
              <a:buChar char="•"/>
            </a:pPr>
            <a:r>
              <a:rPr lang="en-US" sz="1900" dirty="0">
                <a:latin typeface="Arial"/>
                <a:cs typeface="Arial"/>
              </a:rPr>
              <a:t>Are your proposed experimental methods robust and </a:t>
            </a:r>
            <a:r>
              <a:rPr lang="en-US" sz="1900" b="1" dirty="0">
                <a:latin typeface="Arial"/>
                <a:cs typeface="Arial"/>
              </a:rPr>
              <a:t>unbiased</a:t>
            </a:r>
            <a:r>
              <a:rPr lang="en-US" sz="1900" dirty="0">
                <a:latin typeface="Arial"/>
                <a:cs typeface="Arial"/>
              </a:rPr>
              <a:t>?</a:t>
            </a:r>
          </a:p>
          <a:p>
            <a:pPr marL="342900" indent="-342900">
              <a:buFont typeface="Arial"/>
              <a:buChar char="•"/>
            </a:pPr>
            <a:r>
              <a:rPr lang="en-US" sz="1900" dirty="0">
                <a:latin typeface="Arial"/>
                <a:cs typeface="Arial"/>
              </a:rPr>
              <a:t>Quality of experimental design, statistical analysis, age, weight, sex.</a:t>
            </a:r>
          </a:p>
          <a:p>
            <a:r>
              <a:rPr lang="en-US" sz="1900" dirty="0">
                <a:latin typeface="Arial"/>
                <a:cs typeface="Arial"/>
              </a:rPr>
              <a:t>randomization, blinding, statistical methods, sample size estimation, appropriate replicates, scientific method, etc.</a:t>
            </a:r>
          </a:p>
        </p:txBody>
      </p:sp>
      <p:sp>
        <p:nvSpPr>
          <p:cNvPr id="3" name="TextBox 2"/>
          <p:cNvSpPr txBox="1"/>
          <p:nvPr/>
        </p:nvSpPr>
        <p:spPr>
          <a:xfrm>
            <a:off x="680413" y="117152"/>
            <a:ext cx="7832315" cy="523220"/>
          </a:xfrm>
          <a:prstGeom prst="rect">
            <a:avLst/>
          </a:prstGeom>
          <a:solidFill>
            <a:schemeClr val="bg2"/>
          </a:solidFill>
          <a:ln>
            <a:solidFill>
              <a:srgbClr val="4F81BD"/>
            </a:solidFill>
          </a:ln>
        </p:spPr>
        <p:txBody>
          <a:bodyPr wrap="square" rtlCol="0">
            <a:spAutoFit/>
          </a:bodyPr>
          <a:lstStyle/>
          <a:p>
            <a:pPr algn="ctr"/>
            <a:r>
              <a:rPr lang="en-US" sz="2800" b="1" dirty="0">
                <a:latin typeface="Arial"/>
                <a:cs typeface="Arial"/>
              </a:rPr>
              <a:t>2. Scientific Rigor</a:t>
            </a:r>
          </a:p>
        </p:txBody>
      </p:sp>
    </p:spTree>
    <p:extLst>
      <p:ext uri="{BB962C8B-B14F-4D97-AF65-F5344CB8AC3E}">
        <p14:creationId xmlns:p14="http://schemas.microsoft.com/office/powerpoint/2010/main" val="3292503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284" y="877847"/>
            <a:ext cx="8588329" cy="5262979"/>
          </a:xfrm>
          <a:prstGeom prst="rect">
            <a:avLst/>
          </a:prstGeom>
          <a:noFill/>
        </p:spPr>
        <p:txBody>
          <a:bodyPr wrap="square" rtlCol="0">
            <a:spAutoFit/>
          </a:bodyPr>
          <a:lstStyle/>
          <a:p>
            <a:pPr marL="342900" indent="-342900" algn="just">
              <a:buFont typeface="Arial" panose="020B0604020202020204" pitchFamily="34" charset="0"/>
              <a:buChar char="•"/>
            </a:pPr>
            <a:r>
              <a:rPr lang="en-US" sz="2400" b="1" i="1" dirty="0">
                <a:latin typeface="Arial"/>
                <a:cs typeface="Arial"/>
              </a:rPr>
              <a:t>Biological variables</a:t>
            </a:r>
            <a:r>
              <a:rPr lang="en-US" sz="2400" dirty="0">
                <a:latin typeface="Arial"/>
                <a:cs typeface="Arial"/>
              </a:rPr>
              <a:t>, such as sex, age, weight, and underlying health conditions, are often critical factors affecting health or disease. In particular, sex is a biological variable that is frequently ignored in animal study designs and analyses, leading to an incomplete understanding of potential sex-based differences in basic biological function, disease processes and treatment response.</a:t>
            </a:r>
          </a:p>
          <a:p>
            <a:pPr marL="342900" indent="-342900">
              <a:buFont typeface="Arial" panose="020B0604020202020204" pitchFamily="34" charset="0"/>
              <a:buChar char="•"/>
            </a:pPr>
            <a:endParaRPr lang="en-US" sz="2400" dirty="0">
              <a:latin typeface="Arial"/>
              <a:cs typeface="Arial"/>
            </a:endParaRPr>
          </a:p>
          <a:p>
            <a:pPr marL="342900" indent="-342900" algn="just">
              <a:buFont typeface="Arial" panose="020B0604020202020204" pitchFamily="34" charset="0"/>
              <a:buChar char="•"/>
            </a:pPr>
            <a:r>
              <a:rPr lang="en-US" sz="2400" dirty="0">
                <a:latin typeface="Arial"/>
                <a:cs typeface="Arial"/>
              </a:rPr>
              <a:t>NIH expects that sex as a biological variable will be factored into research designs, analyses, and reporting in vertebrate animal and human studies. Strong justification from the scientific literature, preliminary data or other relevant considerations must be provided for applications proposing to study only one sex.   </a:t>
            </a:r>
            <a:r>
              <a:rPr lang="en-US" sz="2400" u="sng" dirty="0">
                <a:latin typeface="Arial"/>
                <a:cs typeface="Arial"/>
                <a:hlinkClick r:id="rId2"/>
              </a:rPr>
              <a:t>http://orwh.od.nih.gov</a:t>
            </a:r>
            <a:endParaRPr lang="en-US" sz="2400" dirty="0">
              <a:latin typeface="Arial"/>
              <a:cs typeface="Arial"/>
            </a:endParaRPr>
          </a:p>
        </p:txBody>
      </p:sp>
      <p:sp>
        <p:nvSpPr>
          <p:cNvPr id="3" name="TextBox 2"/>
          <p:cNvSpPr txBox="1"/>
          <p:nvPr/>
        </p:nvSpPr>
        <p:spPr>
          <a:xfrm>
            <a:off x="287285" y="196537"/>
            <a:ext cx="8588329" cy="523220"/>
          </a:xfrm>
          <a:prstGeom prst="rect">
            <a:avLst/>
          </a:prstGeom>
          <a:solidFill>
            <a:schemeClr val="bg2"/>
          </a:solidFill>
          <a:ln>
            <a:solidFill>
              <a:srgbClr val="4F81BD"/>
            </a:solidFill>
          </a:ln>
        </p:spPr>
        <p:txBody>
          <a:bodyPr wrap="square" rtlCol="0">
            <a:spAutoFit/>
          </a:bodyPr>
          <a:lstStyle/>
          <a:p>
            <a:pPr algn="ctr"/>
            <a:r>
              <a:rPr lang="en-US" sz="2800" b="1" dirty="0">
                <a:latin typeface="Arial"/>
                <a:cs typeface="Arial"/>
              </a:rPr>
              <a:t>3. Consideration of relevant biological variables</a:t>
            </a:r>
          </a:p>
        </p:txBody>
      </p:sp>
      <p:pic>
        <p:nvPicPr>
          <p:cNvPr id="4" name="Imagen 3">
            <a:extLst>
              <a:ext uri="{FF2B5EF4-FFF2-40B4-BE49-F238E27FC236}">
                <a16:creationId xmlns:a16="http://schemas.microsoft.com/office/drawing/2014/main" id="{7CE53CA2-5ED3-7DEC-0905-DBDB2642567C}"/>
              </a:ext>
            </a:extLst>
          </p:cNvPr>
          <p:cNvPicPr>
            <a:picLocks noChangeAspect="1"/>
          </p:cNvPicPr>
          <p:nvPr/>
        </p:nvPicPr>
        <p:blipFill>
          <a:blip r:embed="rId3"/>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2298962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441" y="1447060"/>
            <a:ext cx="8365117" cy="5755422"/>
          </a:xfrm>
          <a:prstGeom prst="rect">
            <a:avLst/>
          </a:prstGeom>
          <a:noFill/>
        </p:spPr>
        <p:txBody>
          <a:bodyPr wrap="square" rtlCol="0">
            <a:spAutoFit/>
          </a:bodyPr>
          <a:lstStyle/>
          <a:p>
            <a:r>
              <a:rPr lang="en-US" sz="2000" b="1" i="1" dirty="0">
                <a:latin typeface="Arial"/>
                <a:cs typeface="Arial"/>
              </a:rPr>
              <a:t>Key biological and/or chemical resources</a:t>
            </a:r>
            <a:r>
              <a:rPr lang="en-US" sz="2000" dirty="0">
                <a:latin typeface="Arial"/>
                <a:cs typeface="Arial"/>
              </a:rPr>
              <a:t> include, but are not limited to, cell lines, specialty chemicals, antibodies and other biologics. Key biological and/or chemical resources:</a:t>
            </a:r>
          </a:p>
          <a:p>
            <a:r>
              <a:rPr lang="en-US" sz="2000" dirty="0">
                <a:latin typeface="Arial"/>
                <a:cs typeface="Arial"/>
              </a:rPr>
              <a:t>1.    may differ from laboratory to laboratory or over time</a:t>
            </a:r>
          </a:p>
          <a:p>
            <a:r>
              <a:rPr lang="en-US" sz="2000" dirty="0">
                <a:latin typeface="Arial"/>
                <a:cs typeface="Arial"/>
              </a:rPr>
              <a:t>2.    may have qualities and/or qualifications that could influence the data</a:t>
            </a:r>
          </a:p>
          <a:p>
            <a:r>
              <a:rPr lang="en-US" sz="2000" dirty="0">
                <a:latin typeface="Arial"/>
                <a:cs typeface="Arial"/>
              </a:rPr>
              <a:t>3.    are integral to the proposed research</a:t>
            </a:r>
          </a:p>
          <a:p>
            <a:r>
              <a:rPr lang="en-US" sz="2000" dirty="0">
                <a:latin typeface="Arial"/>
                <a:cs typeface="Arial"/>
              </a:rPr>
              <a:t>4.    are not limited to resources generated with NIH funds</a:t>
            </a:r>
          </a:p>
          <a:p>
            <a:pPr lvl="0"/>
            <a:r>
              <a:rPr lang="en-US" sz="2000" i="1" dirty="0">
                <a:latin typeface="Arial"/>
                <a:cs typeface="Arial"/>
              </a:rPr>
              <a:t>Standard laboratory reagents (e.g. buffers) that are not expected to vary do not need to be included in the plan. </a:t>
            </a:r>
            <a:endParaRPr lang="en-US" sz="2000" b="1" i="1" dirty="0">
              <a:solidFill>
                <a:srgbClr val="1F497D"/>
              </a:solidFill>
              <a:latin typeface="Arial"/>
              <a:cs typeface="Arial"/>
            </a:endParaRPr>
          </a:p>
          <a:p>
            <a:endParaRPr lang="en-US" sz="2000" b="1" dirty="0">
              <a:solidFill>
                <a:srgbClr val="1F497D"/>
              </a:solidFill>
              <a:latin typeface="Arial"/>
              <a:cs typeface="Arial"/>
            </a:endParaRPr>
          </a:p>
          <a:p>
            <a:r>
              <a:rPr lang="en-US" sz="2000" b="1" dirty="0">
                <a:solidFill>
                  <a:srgbClr val="1F497D"/>
                </a:solidFill>
                <a:latin typeface="Arial"/>
                <a:cs typeface="Arial"/>
              </a:rPr>
              <a:t>Briefly describe how you plan to authenticate resources. </a:t>
            </a:r>
            <a:r>
              <a:rPr lang="en-US" sz="2000" dirty="0">
                <a:latin typeface="Arial"/>
                <a:cs typeface="Arial"/>
              </a:rPr>
              <a:t>How</a:t>
            </a:r>
            <a:r>
              <a:rPr lang="en-US" sz="2000" b="1" dirty="0">
                <a:solidFill>
                  <a:srgbClr val="1F497D"/>
                </a:solidFill>
                <a:latin typeface="Arial"/>
                <a:cs typeface="Arial"/>
              </a:rPr>
              <a:t> </a:t>
            </a:r>
            <a:r>
              <a:rPr lang="en-US" sz="2000" dirty="0">
                <a:solidFill>
                  <a:srgbClr val="000000"/>
                </a:solidFill>
                <a:latin typeface="Arial"/>
                <a:cs typeface="Arial"/>
              </a:rPr>
              <a:t>you will </a:t>
            </a:r>
            <a:r>
              <a:rPr lang="en-US" sz="2000" dirty="0">
                <a:latin typeface="Arial"/>
                <a:cs typeface="Arial"/>
              </a:rPr>
              <a:t>ensure the identity and validity of key biological and/or chemical resources used in the proposed studies. </a:t>
            </a:r>
          </a:p>
          <a:p>
            <a:r>
              <a:rPr lang="en-US" sz="2000" dirty="0">
                <a:latin typeface="Arial"/>
                <a:cs typeface="Arial"/>
              </a:rPr>
              <a:t>The quality of resources used to conduct research is critical to the ability to reproduce the results. Each investigator will have to determine which resources used in their research fit these criteria and are therefore key to the proposed research.</a:t>
            </a:r>
          </a:p>
          <a:p>
            <a:endParaRPr lang="en-US" sz="2400" dirty="0">
              <a:latin typeface="Arial"/>
              <a:cs typeface="Arial"/>
            </a:endParaRPr>
          </a:p>
        </p:txBody>
      </p:sp>
      <p:sp>
        <p:nvSpPr>
          <p:cNvPr id="3" name="TextBox 2"/>
          <p:cNvSpPr txBox="1"/>
          <p:nvPr/>
        </p:nvSpPr>
        <p:spPr>
          <a:xfrm>
            <a:off x="317526" y="226773"/>
            <a:ext cx="8527848" cy="1077218"/>
          </a:xfrm>
          <a:prstGeom prst="rect">
            <a:avLst/>
          </a:prstGeom>
          <a:solidFill>
            <a:schemeClr val="bg2"/>
          </a:solidFill>
          <a:ln>
            <a:solidFill>
              <a:srgbClr val="4F81BD"/>
            </a:solidFill>
          </a:ln>
        </p:spPr>
        <p:txBody>
          <a:bodyPr wrap="square" rtlCol="0">
            <a:spAutoFit/>
          </a:bodyPr>
          <a:lstStyle/>
          <a:p>
            <a:r>
              <a:rPr lang="en-US" sz="3200" b="1" dirty="0">
                <a:latin typeface="Arial"/>
                <a:cs typeface="Arial"/>
              </a:rPr>
              <a:t>4. Authentication of key biological and/or chemical resources</a:t>
            </a:r>
          </a:p>
        </p:txBody>
      </p:sp>
    </p:spTree>
    <p:extLst>
      <p:ext uri="{BB962C8B-B14F-4D97-AF65-F5344CB8AC3E}">
        <p14:creationId xmlns:p14="http://schemas.microsoft.com/office/powerpoint/2010/main" val="1677722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3" y="146288"/>
            <a:ext cx="8920977" cy="1143000"/>
          </a:xfrm>
          <a:solidFill>
            <a:schemeClr val="accent3">
              <a:lumMod val="20000"/>
              <a:lumOff val="80000"/>
            </a:schemeClr>
          </a:solidFill>
          <a:ln>
            <a:solidFill>
              <a:srgbClr val="4F81BD"/>
            </a:solidFill>
          </a:ln>
        </p:spPr>
        <p:txBody>
          <a:bodyPr>
            <a:normAutofit/>
          </a:bodyPr>
          <a:lstStyle/>
          <a:p>
            <a:pPr algn="l"/>
            <a:r>
              <a:rPr lang="en-US" sz="2800" b="1" dirty="0">
                <a:latin typeface="Arial"/>
                <a:cs typeface="Arial"/>
              </a:rPr>
              <a:t>10 questions you should answer in each specific aims section of the research strategy</a:t>
            </a:r>
          </a:p>
        </p:txBody>
      </p:sp>
      <p:sp>
        <p:nvSpPr>
          <p:cNvPr id="3" name="Content Placeholder 2"/>
          <p:cNvSpPr>
            <a:spLocks noGrp="1"/>
          </p:cNvSpPr>
          <p:nvPr>
            <p:ph idx="1"/>
          </p:nvPr>
        </p:nvSpPr>
        <p:spPr>
          <a:xfrm>
            <a:off x="319596" y="1433899"/>
            <a:ext cx="8920976" cy="5424101"/>
          </a:xfrm>
        </p:spPr>
        <p:txBody>
          <a:bodyPr>
            <a:noAutofit/>
          </a:bodyPr>
          <a:lstStyle/>
          <a:p>
            <a:pPr marL="514350" indent="-514350">
              <a:buFont typeface="+mj-lt"/>
              <a:buAutoNum type="arabicPeriod"/>
            </a:pPr>
            <a:r>
              <a:rPr lang="en-US" sz="2600" dirty="0">
                <a:latin typeface="Arial"/>
                <a:cs typeface="Arial"/>
              </a:rPr>
              <a:t>What is the question/aim/hypothesis?</a:t>
            </a:r>
          </a:p>
          <a:p>
            <a:pPr marL="514350" indent="-514350">
              <a:buFont typeface="+mj-lt"/>
              <a:buAutoNum type="arabicPeriod"/>
            </a:pPr>
            <a:r>
              <a:rPr lang="en-US" sz="2600" dirty="0">
                <a:latin typeface="Arial"/>
                <a:cs typeface="Arial"/>
              </a:rPr>
              <a:t>Why is the question important and necessary to answer?</a:t>
            </a:r>
          </a:p>
          <a:p>
            <a:pPr marL="514350" indent="-514350">
              <a:buFont typeface="+mj-lt"/>
              <a:buAutoNum type="arabicPeriod"/>
            </a:pPr>
            <a:r>
              <a:rPr lang="en-US" sz="2600" dirty="0">
                <a:latin typeface="Arial"/>
                <a:cs typeface="Arial"/>
              </a:rPr>
              <a:t>How will your research question if answered overcome hurdles or challenges and impact the field?</a:t>
            </a:r>
          </a:p>
          <a:p>
            <a:pPr marL="514350" indent="-514350">
              <a:buFont typeface="+mj-lt"/>
              <a:buAutoNum type="arabicPeriod"/>
            </a:pPr>
            <a:r>
              <a:rPr lang="en-US" sz="2600" dirty="0">
                <a:latin typeface="Arial"/>
                <a:cs typeface="Arial"/>
              </a:rPr>
              <a:t>How are you going to answer this </a:t>
            </a:r>
          </a:p>
          <a:p>
            <a:pPr marL="0" indent="0">
              <a:buNone/>
            </a:pPr>
            <a:r>
              <a:rPr lang="en-US" sz="2600" dirty="0">
                <a:latin typeface="Arial"/>
                <a:cs typeface="Arial"/>
              </a:rPr>
              <a:t>     significant and important question; </a:t>
            </a:r>
          </a:p>
          <a:p>
            <a:pPr marL="0" indent="0">
              <a:buNone/>
            </a:pPr>
            <a:r>
              <a:rPr lang="en-US" sz="2600" dirty="0">
                <a:latin typeface="Arial"/>
                <a:cs typeface="Arial"/>
              </a:rPr>
              <a:t>     what approaches and why?</a:t>
            </a:r>
          </a:p>
          <a:p>
            <a:pPr marL="0" indent="0">
              <a:buNone/>
            </a:pPr>
            <a:r>
              <a:rPr lang="en-US" sz="2600" dirty="0">
                <a:latin typeface="Arial"/>
                <a:cs typeface="Arial"/>
              </a:rPr>
              <a:t>5.  What could go wrong and what </a:t>
            </a:r>
          </a:p>
          <a:p>
            <a:pPr marL="0" indent="0">
              <a:buNone/>
            </a:pPr>
            <a:r>
              <a:rPr lang="en-US" sz="2600" dirty="0">
                <a:latin typeface="Arial"/>
                <a:cs typeface="Arial"/>
              </a:rPr>
              <a:t>     might you do instead and/or in</a:t>
            </a:r>
          </a:p>
          <a:p>
            <a:pPr marL="0" indent="0">
              <a:buNone/>
            </a:pPr>
            <a:r>
              <a:rPr lang="en-US" sz="2600" dirty="0">
                <a:latin typeface="Arial"/>
                <a:cs typeface="Arial"/>
              </a:rPr>
              <a:t>     addition?</a:t>
            </a:r>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225" y="3679961"/>
            <a:ext cx="2752077" cy="3117282"/>
          </a:xfrm>
          <a:prstGeom prst="rect">
            <a:avLst/>
          </a:prstGeom>
        </p:spPr>
      </p:pic>
    </p:spTree>
    <p:extLst>
      <p:ext uri="{BB962C8B-B14F-4D97-AF65-F5344CB8AC3E}">
        <p14:creationId xmlns:p14="http://schemas.microsoft.com/office/powerpoint/2010/main" val="2836041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98E7D6-0AF6-1B63-8A92-A451589A221E}"/>
              </a:ext>
            </a:extLst>
          </p:cNvPr>
          <p:cNvSpPr txBox="1"/>
          <p:nvPr/>
        </p:nvSpPr>
        <p:spPr>
          <a:xfrm>
            <a:off x="582386" y="136437"/>
            <a:ext cx="7979228" cy="523220"/>
          </a:xfrm>
          <a:prstGeom prst="rect">
            <a:avLst/>
          </a:prstGeom>
          <a:noFill/>
        </p:spPr>
        <p:txBody>
          <a:bodyPr wrap="square" rtlCol="0">
            <a:spAutoFit/>
          </a:bodyPr>
          <a:lstStyle/>
          <a:p>
            <a:pPr algn="ctr"/>
            <a:r>
              <a:rPr lang="en-US" sz="2800" b="1" dirty="0"/>
              <a:t>PR-INBRE Cores</a:t>
            </a:r>
          </a:p>
        </p:txBody>
      </p:sp>
      <p:pic>
        <p:nvPicPr>
          <p:cNvPr id="4" name="Picture 3" descr="A group of people posing for a photo&#10;&#10;Description automatically generated">
            <a:extLst>
              <a:ext uri="{FF2B5EF4-FFF2-40B4-BE49-F238E27FC236}">
                <a16:creationId xmlns:a16="http://schemas.microsoft.com/office/drawing/2014/main" id="{44D0D18E-4A91-E837-B9E8-E7B3719AA250}"/>
              </a:ext>
            </a:extLst>
          </p:cNvPr>
          <p:cNvPicPr>
            <a:picLocks noChangeAspect="1"/>
          </p:cNvPicPr>
          <p:nvPr/>
        </p:nvPicPr>
        <p:blipFill>
          <a:blip r:embed="rId3"/>
          <a:stretch>
            <a:fillRect/>
          </a:stretch>
        </p:blipFill>
        <p:spPr>
          <a:xfrm>
            <a:off x="712640" y="659657"/>
            <a:ext cx="7614557" cy="5465031"/>
          </a:xfrm>
          <a:prstGeom prst="rect">
            <a:avLst/>
          </a:prstGeom>
        </p:spPr>
      </p:pic>
      <p:sp>
        <p:nvSpPr>
          <p:cNvPr id="5" name="TextBox 4">
            <a:extLst>
              <a:ext uri="{FF2B5EF4-FFF2-40B4-BE49-F238E27FC236}">
                <a16:creationId xmlns:a16="http://schemas.microsoft.com/office/drawing/2014/main" id="{BA2CDC49-AF52-DEE7-CE5A-6411354A8BEB}"/>
              </a:ext>
            </a:extLst>
          </p:cNvPr>
          <p:cNvSpPr txBox="1"/>
          <p:nvPr/>
        </p:nvSpPr>
        <p:spPr>
          <a:xfrm>
            <a:off x="563899" y="6140076"/>
            <a:ext cx="7912038" cy="646331"/>
          </a:xfrm>
          <a:prstGeom prst="rect">
            <a:avLst/>
          </a:prstGeom>
          <a:noFill/>
        </p:spPr>
        <p:txBody>
          <a:bodyPr wrap="none" rtlCol="0">
            <a:spAutoFit/>
          </a:bodyPr>
          <a:lstStyle/>
          <a:p>
            <a:r>
              <a:rPr lang="en-US" b="1" dirty="0"/>
              <a:t>BIRC</a:t>
            </a:r>
            <a:r>
              <a:rPr lang="en-US" dirty="0"/>
              <a:t>: Humberto Ortiz, Filipa Godoy, Luis Vazquez;  </a:t>
            </a:r>
            <a:r>
              <a:rPr lang="en-US" b="1" dirty="0"/>
              <a:t>CRI</a:t>
            </a:r>
            <a:r>
              <a:rPr lang="en-US" dirty="0"/>
              <a:t>: Beatriz Zayas</a:t>
            </a:r>
          </a:p>
          <a:p>
            <a:r>
              <a:rPr lang="en-US" b="1" dirty="0"/>
              <a:t>STCE</a:t>
            </a:r>
            <a:r>
              <a:rPr lang="en-US" dirty="0"/>
              <a:t>: José Rodríguez-</a:t>
            </a:r>
            <a:r>
              <a:rPr lang="en-US" dirty="0" err="1"/>
              <a:t>Orengo</a:t>
            </a:r>
            <a:r>
              <a:rPr lang="en-US" dirty="0"/>
              <a:t>, </a:t>
            </a:r>
            <a:r>
              <a:rPr lang="en-US" dirty="0" err="1"/>
              <a:t>Loyda</a:t>
            </a:r>
            <a:r>
              <a:rPr lang="en-US" dirty="0"/>
              <a:t> Mendez; </a:t>
            </a:r>
            <a:r>
              <a:rPr lang="en-US" b="1" dirty="0"/>
              <a:t>DRPP</a:t>
            </a:r>
            <a:r>
              <a:rPr lang="en-US" dirty="0"/>
              <a:t>: </a:t>
            </a:r>
            <a:r>
              <a:rPr lang="en-US" dirty="0" err="1"/>
              <a:t>Suranganie</a:t>
            </a:r>
            <a:r>
              <a:rPr lang="en-US" dirty="0"/>
              <a:t> </a:t>
            </a:r>
            <a:r>
              <a:rPr lang="en-US" dirty="0" err="1"/>
              <a:t>Dharmawardhane</a:t>
            </a:r>
            <a:endParaRPr lang="en-US" dirty="0"/>
          </a:p>
        </p:txBody>
      </p:sp>
      <p:sp>
        <p:nvSpPr>
          <p:cNvPr id="6" name="TextBox 5">
            <a:extLst>
              <a:ext uri="{FF2B5EF4-FFF2-40B4-BE49-F238E27FC236}">
                <a16:creationId xmlns:a16="http://schemas.microsoft.com/office/drawing/2014/main" id="{66EE3BAD-0E04-9B0A-AF5F-FF1A921A5088}"/>
              </a:ext>
            </a:extLst>
          </p:cNvPr>
          <p:cNvSpPr txBox="1"/>
          <p:nvPr/>
        </p:nvSpPr>
        <p:spPr>
          <a:xfrm>
            <a:off x="6030685" y="998211"/>
            <a:ext cx="3418114" cy="369332"/>
          </a:xfrm>
          <a:prstGeom prst="rect">
            <a:avLst/>
          </a:prstGeom>
          <a:noFill/>
        </p:spPr>
        <p:txBody>
          <a:bodyPr wrap="square" rtlCol="0">
            <a:spAutoFit/>
          </a:bodyPr>
          <a:lstStyle/>
          <a:p>
            <a:r>
              <a:rPr lang="en-US" b="1" dirty="0"/>
              <a:t>PI</a:t>
            </a:r>
            <a:r>
              <a:rPr lang="en-US" dirty="0"/>
              <a:t>: José Rodríguez-Medina</a:t>
            </a:r>
          </a:p>
        </p:txBody>
      </p:sp>
    </p:spTree>
    <p:extLst>
      <p:ext uri="{BB962C8B-B14F-4D97-AF65-F5344CB8AC3E}">
        <p14:creationId xmlns:p14="http://schemas.microsoft.com/office/powerpoint/2010/main" val="3865511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99" y="131842"/>
            <a:ext cx="8229600" cy="1143000"/>
          </a:xfrm>
          <a:solidFill>
            <a:schemeClr val="bg2"/>
          </a:solidFill>
          <a:ln>
            <a:solidFill>
              <a:srgbClr val="4F81BD"/>
            </a:solidFill>
          </a:ln>
        </p:spPr>
        <p:txBody>
          <a:bodyPr>
            <a:normAutofit/>
          </a:bodyPr>
          <a:lstStyle/>
          <a:p>
            <a:pPr algn="l"/>
            <a:r>
              <a:rPr lang="en-US" sz="2800" b="1" dirty="0">
                <a:latin typeface="Arial"/>
                <a:cs typeface="Arial"/>
              </a:rPr>
              <a:t>10 questions you should answer in each specific aims section, cont.</a:t>
            </a:r>
          </a:p>
        </p:txBody>
      </p:sp>
      <p:sp>
        <p:nvSpPr>
          <p:cNvPr id="3" name="Content Placeholder 2"/>
          <p:cNvSpPr>
            <a:spLocks noGrp="1"/>
          </p:cNvSpPr>
          <p:nvPr>
            <p:ph idx="1"/>
          </p:nvPr>
        </p:nvSpPr>
        <p:spPr>
          <a:xfrm>
            <a:off x="361799" y="1598873"/>
            <a:ext cx="8356073" cy="4525963"/>
          </a:xfrm>
        </p:spPr>
        <p:txBody>
          <a:bodyPr>
            <a:normAutofit/>
          </a:bodyPr>
          <a:lstStyle/>
          <a:p>
            <a:pPr marL="0" indent="0">
              <a:buNone/>
            </a:pPr>
            <a:r>
              <a:rPr lang="en-US" sz="2600" dirty="0">
                <a:latin typeface="Arial" panose="020B0604020202020204" pitchFamily="34" charset="0"/>
                <a:cs typeface="Arial" panose="020B0604020202020204" pitchFamily="34" charset="0"/>
              </a:rPr>
              <a:t>6. How reliable, reproducible, rigorous, and interpretable might the potential data/results be?</a:t>
            </a:r>
          </a:p>
          <a:p>
            <a:pPr marL="0" indent="0">
              <a:buNone/>
            </a:pPr>
            <a:r>
              <a:rPr lang="en-US" sz="2600" dirty="0">
                <a:latin typeface="Arial" panose="020B0604020202020204" pitchFamily="34" charset="0"/>
                <a:cs typeface="Arial" panose="020B0604020202020204" pitchFamily="34" charset="0"/>
              </a:rPr>
              <a:t>7. How might the potential data/results be novel and significant and impact the scientific field? </a:t>
            </a:r>
          </a:p>
          <a:p>
            <a:pPr marL="0" indent="0">
              <a:buNone/>
            </a:pPr>
            <a:r>
              <a:rPr lang="en-US" sz="2600" dirty="0">
                <a:latin typeface="Arial" panose="020B0604020202020204" pitchFamily="34" charset="0"/>
                <a:cs typeface="Arial" panose="020B0604020202020204" pitchFamily="34" charset="0"/>
              </a:rPr>
              <a:t>8. Would anyone care about the results?</a:t>
            </a:r>
          </a:p>
          <a:p>
            <a:pPr marL="0" indent="0">
              <a:buNone/>
            </a:pPr>
            <a:r>
              <a:rPr lang="en-US" sz="2600" dirty="0">
                <a:latin typeface="Arial" panose="020B0604020202020204" pitchFamily="34" charset="0"/>
                <a:cs typeface="Arial" panose="020B0604020202020204" pitchFamily="34" charset="0"/>
              </a:rPr>
              <a:t>9. How would the potential data results answer your question?</a:t>
            </a:r>
          </a:p>
          <a:p>
            <a:pPr marL="0" indent="0">
              <a:buNone/>
            </a:pPr>
            <a:r>
              <a:rPr lang="en-US" sz="2600" dirty="0">
                <a:latin typeface="Arial" panose="020B0604020202020204" pitchFamily="34" charset="0"/>
                <a:cs typeface="Arial" panose="020B0604020202020204" pitchFamily="34" charset="0"/>
              </a:rPr>
              <a:t>10. Depending on potential outcome/results what would you do next?</a:t>
            </a:r>
          </a:p>
        </p:txBody>
      </p:sp>
      <p:pic>
        <p:nvPicPr>
          <p:cNvPr id="8" name="Imagen 7">
            <a:extLst>
              <a:ext uri="{FF2B5EF4-FFF2-40B4-BE49-F238E27FC236}">
                <a16:creationId xmlns:a16="http://schemas.microsoft.com/office/drawing/2014/main" id="{222F7798-04C1-A5F0-430C-016E7BE18599}"/>
              </a:ext>
            </a:extLst>
          </p:cNvPr>
          <p:cNvPicPr>
            <a:picLocks noChangeAspect="1"/>
          </p:cNvPicPr>
          <p:nvPr/>
        </p:nvPicPr>
        <p:blipFill>
          <a:blip r:embed="rId3"/>
          <a:stretch>
            <a:fillRect/>
          </a:stretch>
        </p:blipFill>
        <p:spPr>
          <a:xfrm>
            <a:off x="161774" y="5513032"/>
            <a:ext cx="8711180" cy="1344967"/>
          </a:xfrm>
          <a:prstGeom prst="rect">
            <a:avLst/>
          </a:prstGeom>
        </p:spPr>
      </p:pic>
    </p:spTree>
    <p:extLst>
      <p:ext uri="{BB962C8B-B14F-4D97-AF65-F5344CB8AC3E}">
        <p14:creationId xmlns:p14="http://schemas.microsoft.com/office/powerpoint/2010/main" val="2495070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927" y="3651059"/>
            <a:ext cx="2452865" cy="2127173"/>
          </a:xfrm>
          <a:prstGeom prst="rect">
            <a:avLst/>
          </a:prstGeom>
        </p:spPr>
      </p:pic>
      <p:sp>
        <p:nvSpPr>
          <p:cNvPr id="2" name="TextBox 1"/>
          <p:cNvSpPr txBox="1"/>
          <p:nvPr/>
        </p:nvSpPr>
        <p:spPr>
          <a:xfrm>
            <a:off x="491296" y="125661"/>
            <a:ext cx="8017496" cy="954107"/>
          </a:xfrm>
          <a:prstGeom prst="rect">
            <a:avLst/>
          </a:prstGeom>
          <a:solidFill>
            <a:schemeClr val="accent3">
              <a:lumMod val="20000"/>
              <a:lumOff val="80000"/>
            </a:schemeClr>
          </a:solidFill>
          <a:ln>
            <a:solidFill>
              <a:srgbClr val="4F81BD"/>
            </a:solidFill>
          </a:ln>
        </p:spPr>
        <p:txBody>
          <a:bodyPr wrap="square" rtlCol="0">
            <a:spAutoFit/>
          </a:bodyPr>
          <a:lstStyle/>
          <a:p>
            <a:r>
              <a:rPr lang="en-US" sz="2800" b="1" dirty="0">
                <a:latin typeface="Arial"/>
                <a:cs typeface="Arial"/>
              </a:rPr>
              <a:t>Common problems with experimental approach</a:t>
            </a:r>
          </a:p>
        </p:txBody>
      </p:sp>
      <p:sp>
        <p:nvSpPr>
          <p:cNvPr id="3" name="TextBox 2"/>
          <p:cNvSpPr txBox="1"/>
          <p:nvPr/>
        </p:nvSpPr>
        <p:spPr>
          <a:xfrm>
            <a:off x="429888" y="1223140"/>
            <a:ext cx="8284224" cy="5509199"/>
          </a:xfrm>
          <a:prstGeom prst="rect">
            <a:avLst/>
          </a:prstGeom>
          <a:noFill/>
        </p:spPr>
        <p:txBody>
          <a:bodyPr wrap="square" rtlCol="0">
            <a:spAutoFit/>
          </a:bodyPr>
          <a:lstStyle/>
          <a:p>
            <a:pPr marL="285750" indent="-285750">
              <a:buFont typeface="Arial"/>
              <a:buChar char="•"/>
            </a:pPr>
            <a:r>
              <a:rPr lang="en-US" sz="2200" dirty="0">
                <a:latin typeface="Arial"/>
                <a:cs typeface="Arial"/>
              </a:rPr>
              <a:t>Lack of clear strong hypothesis or questions</a:t>
            </a:r>
          </a:p>
          <a:p>
            <a:pPr marL="285750" indent="-285750">
              <a:buFont typeface="Arial"/>
              <a:buChar char="•"/>
            </a:pPr>
            <a:r>
              <a:rPr lang="en-US" sz="2200" dirty="0">
                <a:latin typeface="Arial"/>
                <a:cs typeface="Arial"/>
              </a:rPr>
              <a:t>Too ambitious too much work proposed</a:t>
            </a:r>
          </a:p>
          <a:p>
            <a:pPr marL="285750" indent="-285750">
              <a:buFont typeface="Arial"/>
              <a:buChar char="•"/>
            </a:pPr>
            <a:r>
              <a:rPr lang="en-US" sz="2200" dirty="0">
                <a:latin typeface="Arial"/>
                <a:cs typeface="Arial"/>
              </a:rPr>
              <a:t>Unfocused or unrelated aims, unclear goals, not integrated</a:t>
            </a:r>
          </a:p>
          <a:p>
            <a:pPr marL="285750" indent="-285750">
              <a:buFont typeface="Arial"/>
              <a:buChar char="•"/>
            </a:pPr>
            <a:r>
              <a:rPr lang="en-US" sz="2200" dirty="0">
                <a:latin typeface="Arial"/>
                <a:cs typeface="Arial"/>
              </a:rPr>
              <a:t>Limited or narrow aims</a:t>
            </a:r>
          </a:p>
          <a:p>
            <a:pPr marL="285750" indent="-285750">
              <a:buFont typeface="Arial"/>
              <a:buChar char="•"/>
            </a:pPr>
            <a:r>
              <a:rPr lang="en-US" sz="2200" dirty="0">
                <a:latin typeface="Arial"/>
                <a:cs typeface="Arial"/>
              </a:rPr>
              <a:t>Too much unnecessary experimental details</a:t>
            </a:r>
          </a:p>
          <a:p>
            <a:pPr marL="285750" indent="-285750">
              <a:buFont typeface="Arial"/>
              <a:buChar char="•"/>
            </a:pPr>
            <a:r>
              <a:rPr lang="en-US" sz="2200" dirty="0">
                <a:latin typeface="Arial"/>
                <a:cs typeface="Arial"/>
              </a:rPr>
              <a:t>Not enough detail on approaches being developed</a:t>
            </a:r>
          </a:p>
          <a:p>
            <a:pPr marL="285750" indent="-285750">
              <a:buFont typeface="Arial"/>
              <a:buChar char="•"/>
            </a:pPr>
            <a:r>
              <a:rPr lang="en-US" sz="2200" dirty="0">
                <a:latin typeface="Arial"/>
                <a:cs typeface="Arial"/>
              </a:rPr>
              <a:t>Not enough preliminary data to show rationale or significance of project</a:t>
            </a:r>
          </a:p>
          <a:p>
            <a:pPr marL="285750" indent="-285750">
              <a:buFont typeface="Arial"/>
              <a:buChar char="•"/>
            </a:pPr>
            <a:r>
              <a:rPr lang="en-US" sz="2200" dirty="0">
                <a:latin typeface="Arial"/>
                <a:cs typeface="Arial"/>
              </a:rPr>
              <a:t>Unconvincing preliminary data</a:t>
            </a:r>
          </a:p>
          <a:p>
            <a:pPr marL="285750" indent="-285750">
              <a:buFont typeface="Arial"/>
              <a:buChar char="•"/>
            </a:pPr>
            <a:r>
              <a:rPr lang="en-US" sz="2200" dirty="0">
                <a:latin typeface="Arial"/>
                <a:cs typeface="Arial"/>
              </a:rPr>
              <a:t>Lack of appropriate controls</a:t>
            </a:r>
          </a:p>
          <a:p>
            <a:pPr marL="285750" indent="-285750">
              <a:buFont typeface="Arial"/>
              <a:buChar char="•"/>
            </a:pPr>
            <a:r>
              <a:rPr lang="en-US" sz="2200" dirty="0">
                <a:latin typeface="Arial"/>
                <a:cs typeface="Arial"/>
              </a:rPr>
              <a:t>Not directly testing hypothesis</a:t>
            </a:r>
          </a:p>
          <a:p>
            <a:pPr marL="285750" indent="-285750">
              <a:buFont typeface="Arial"/>
              <a:buChar char="•"/>
            </a:pPr>
            <a:r>
              <a:rPr lang="en-US" sz="2200" dirty="0">
                <a:latin typeface="Arial"/>
                <a:cs typeface="Arial"/>
              </a:rPr>
              <a:t>Correlative or descriptive data</a:t>
            </a:r>
          </a:p>
          <a:p>
            <a:pPr marL="285750" indent="-285750">
              <a:buFont typeface="Arial"/>
              <a:buChar char="•"/>
            </a:pPr>
            <a:r>
              <a:rPr lang="en-US" sz="2200" dirty="0">
                <a:latin typeface="Arial"/>
                <a:cs typeface="Arial"/>
              </a:rPr>
              <a:t>Experiments not directed towards mechanisms</a:t>
            </a:r>
          </a:p>
          <a:p>
            <a:pPr marL="285750" indent="-285750">
              <a:buFont typeface="Arial"/>
              <a:buChar char="•"/>
            </a:pPr>
            <a:r>
              <a:rPr lang="en-US" sz="2200" dirty="0">
                <a:latin typeface="Arial"/>
                <a:cs typeface="Arial"/>
              </a:rPr>
              <a:t>No discussion of alternative models or hypotheses</a:t>
            </a:r>
          </a:p>
          <a:p>
            <a:pPr marL="285750" indent="-285750">
              <a:buFont typeface="Arial"/>
              <a:buChar char="•"/>
            </a:pPr>
            <a:r>
              <a:rPr lang="en-US" sz="2200" dirty="0">
                <a:latin typeface="Arial"/>
                <a:cs typeface="Arial"/>
              </a:rPr>
              <a:t>No discussion of potential pitfalls</a:t>
            </a:r>
          </a:p>
          <a:p>
            <a:pPr marL="285750" indent="-285750">
              <a:buFont typeface="Arial"/>
              <a:buChar char="•"/>
            </a:pPr>
            <a:r>
              <a:rPr lang="en-US" sz="2200" dirty="0">
                <a:latin typeface="Arial"/>
                <a:cs typeface="Arial"/>
              </a:rPr>
              <a:t>No discussion of data interpretation or future directions</a:t>
            </a:r>
          </a:p>
        </p:txBody>
      </p:sp>
    </p:spTree>
    <p:extLst>
      <p:ext uri="{BB962C8B-B14F-4D97-AF65-F5344CB8AC3E}">
        <p14:creationId xmlns:p14="http://schemas.microsoft.com/office/powerpoint/2010/main" val="2587205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28650" y="106532"/>
            <a:ext cx="7886700" cy="1127465"/>
          </a:xfrm>
          <a:solidFill>
            <a:schemeClr val="bg2"/>
          </a:solidFill>
          <a:ln>
            <a:solidFill>
              <a:srgbClr val="4F81BD"/>
            </a:solidFill>
          </a:ln>
        </p:spPr>
        <p:txBody>
          <a:bodyPr>
            <a:normAutofit fontScale="90000"/>
          </a:bodyPr>
          <a:lstStyle/>
          <a:p>
            <a:pPr>
              <a:defRPr/>
            </a:pPr>
            <a:br>
              <a:rPr lang="en-US" sz="3600" b="1" dirty="0">
                <a:solidFill>
                  <a:srgbClr val="000000"/>
                </a:solidFill>
                <a:latin typeface="Arial"/>
                <a:ea typeface="+mj-ea"/>
                <a:cs typeface="Arial"/>
              </a:rPr>
            </a:br>
            <a:r>
              <a:rPr lang="en-US" sz="3600" b="1" dirty="0">
                <a:solidFill>
                  <a:srgbClr val="000000"/>
                </a:solidFill>
                <a:latin typeface="Arial"/>
                <a:ea typeface="+mj-ea"/>
                <a:cs typeface="Arial"/>
              </a:rPr>
              <a:t>Other Attachments</a:t>
            </a:r>
            <a:br>
              <a:rPr lang="en-US" sz="3600" b="1" dirty="0">
                <a:solidFill>
                  <a:srgbClr val="000000"/>
                </a:solidFill>
                <a:latin typeface="Arial"/>
                <a:ea typeface="+mj-ea"/>
                <a:cs typeface="Arial"/>
              </a:rPr>
            </a:br>
            <a:r>
              <a:rPr lang="en-US" sz="2700" dirty="0">
                <a:solidFill>
                  <a:srgbClr val="000000"/>
                </a:solidFill>
                <a:latin typeface="Arial"/>
                <a:cs typeface="Arial"/>
              </a:rPr>
              <a:t>(</a:t>
            </a:r>
            <a:r>
              <a:rPr lang="en-US" sz="2700" dirty="0">
                <a:latin typeface="Arial"/>
                <a:cs typeface="Arial"/>
              </a:rPr>
              <a:t>Page 36, PHS398 Guide</a:t>
            </a:r>
            <a:r>
              <a:rPr lang="en-US" sz="2700" dirty="0">
                <a:solidFill>
                  <a:srgbClr val="000000"/>
                </a:solidFill>
                <a:latin typeface="Arial"/>
                <a:cs typeface="Arial"/>
              </a:rPr>
              <a:t>)</a:t>
            </a:r>
            <a:br>
              <a:rPr lang="en-US" sz="3600" dirty="0">
                <a:solidFill>
                  <a:srgbClr val="000000"/>
                </a:solidFill>
                <a:latin typeface="Arial"/>
                <a:cs typeface="Arial"/>
              </a:rPr>
            </a:br>
            <a:endParaRPr lang="en-US" sz="3600" b="1" dirty="0">
              <a:solidFill>
                <a:srgbClr val="000000"/>
              </a:solidFill>
              <a:latin typeface="Arial"/>
              <a:ea typeface="+mj-ea"/>
              <a:cs typeface="Arial"/>
            </a:endParaRPr>
          </a:p>
        </p:txBody>
      </p:sp>
      <p:sp>
        <p:nvSpPr>
          <p:cNvPr id="18435" name="Rectangle 3"/>
          <p:cNvSpPr>
            <a:spLocks noGrp="1" noChangeArrowheads="1"/>
          </p:cNvSpPr>
          <p:nvPr>
            <p:ph idx="1"/>
          </p:nvPr>
        </p:nvSpPr>
        <p:spPr>
          <a:xfrm>
            <a:off x="554854" y="1336629"/>
            <a:ext cx="8229600" cy="5326062"/>
          </a:xfrm>
        </p:spPr>
        <p:txBody>
          <a:bodyPr>
            <a:noAutofit/>
          </a:bodyPr>
          <a:lstStyle/>
          <a:p>
            <a:pPr>
              <a:lnSpc>
                <a:spcPct val="90000"/>
              </a:lnSpc>
              <a:defRPr/>
            </a:pPr>
            <a:r>
              <a:rPr lang="en-US" sz="2400" b="1" dirty="0">
                <a:solidFill>
                  <a:srgbClr val="000000"/>
                </a:solidFill>
                <a:latin typeface="Arial"/>
                <a:cs typeface="Arial"/>
              </a:rPr>
              <a:t>Vertebrate Animals</a:t>
            </a:r>
          </a:p>
          <a:p>
            <a:pPr marL="0" indent="0">
              <a:lnSpc>
                <a:spcPct val="90000"/>
              </a:lnSpc>
              <a:buNone/>
              <a:defRPr/>
            </a:pPr>
            <a:r>
              <a:rPr lang="en-US" sz="1700" dirty="0">
                <a:latin typeface="Arial" panose="020B0604020202020204" pitchFamily="34" charset="0"/>
                <a:cs typeface="Arial" panose="020B0604020202020204" pitchFamily="34" charset="0"/>
              </a:rPr>
              <a:t>If live vertebrate animals are involved in the project, address each of the following criteria: </a:t>
            </a:r>
          </a:p>
          <a:p>
            <a:pPr>
              <a:lnSpc>
                <a:spcPct val="90000"/>
              </a:lnSpc>
              <a:buAutoNum type="arabicPeriod"/>
              <a:defRPr/>
            </a:pPr>
            <a:r>
              <a:rPr lang="en-US" sz="1700" b="1" dirty="0">
                <a:latin typeface="Arial" panose="020B0604020202020204" pitchFamily="34" charset="0"/>
                <a:cs typeface="Arial" panose="020B0604020202020204" pitchFamily="34" charset="0"/>
              </a:rPr>
              <a:t>Description of Procedures</a:t>
            </a:r>
            <a:r>
              <a:rPr lang="en-US" sz="1700" dirty="0">
                <a:latin typeface="Arial" panose="020B0604020202020204" pitchFamily="34" charset="0"/>
                <a:cs typeface="Arial" panose="020B0604020202020204" pitchFamily="34" charset="0"/>
              </a:rPr>
              <a:t>: Provide a concise description of the proposed procedures to be used that involve vertebrate animals in the work outlined in the “Research Strategy” attachment. The description must include sufficient detail to allow evaluation of the procedures. Identify the species, strains, ages, sex, and total numbers of animals by species, to be used in the proposed work. If dogs or cats are proposed, provide the source of the animals. </a:t>
            </a:r>
          </a:p>
          <a:p>
            <a:pPr>
              <a:lnSpc>
                <a:spcPct val="90000"/>
              </a:lnSpc>
              <a:buAutoNum type="arabicPeriod"/>
              <a:defRPr/>
            </a:pPr>
            <a:r>
              <a:rPr lang="en-US" sz="1700" b="1" dirty="0">
                <a:latin typeface="Arial" panose="020B0604020202020204" pitchFamily="34" charset="0"/>
                <a:cs typeface="Arial" panose="020B0604020202020204" pitchFamily="34" charset="0"/>
              </a:rPr>
              <a:t>Justifications</a:t>
            </a:r>
            <a:r>
              <a:rPr lang="en-US" sz="1700" dirty="0">
                <a:latin typeface="Arial" panose="020B0604020202020204" pitchFamily="34" charset="0"/>
                <a:cs typeface="Arial" panose="020B0604020202020204" pitchFamily="34" charset="0"/>
              </a:rPr>
              <a:t>: Provide justification that the species are appropriate for the proposed research. Explain why the research goals cannot be accomplished using an alternative model (e.g. computational, human, invertebrate, in vitro). </a:t>
            </a:r>
          </a:p>
          <a:p>
            <a:pPr marL="0" indent="0">
              <a:lnSpc>
                <a:spcPct val="90000"/>
              </a:lnSpc>
              <a:buNone/>
              <a:defRPr/>
            </a:pPr>
            <a:r>
              <a:rPr lang="en-US" sz="1700" b="1" dirty="0">
                <a:latin typeface="Arial" panose="020B0604020202020204" pitchFamily="34" charset="0"/>
                <a:cs typeface="Arial" panose="020B0604020202020204" pitchFamily="34" charset="0"/>
              </a:rPr>
              <a:t>3. Minimization of Pain and Distress</a:t>
            </a:r>
            <a:r>
              <a:rPr lang="en-US" sz="1700" dirty="0">
                <a:latin typeface="Arial" panose="020B0604020202020204" pitchFamily="34" charset="0"/>
                <a:cs typeface="Arial" panose="020B0604020202020204" pitchFamily="34" charset="0"/>
              </a:rPr>
              <a:t>: Describe the interventions including analgesia, anesthesia, sedation, palliative care and humane endpoints that will be used to minimize discomfort, distress, pain, and injury.</a:t>
            </a:r>
          </a:p>
          <a:p>
            <a:pPr lvl="1">
              <a:defRPr/>
            </a:pPr>
            <a:r>
              <a:rPr lang="en-US" sz="1700" dirty="0">
                <a:latin typeface="Arial" panose="020B0604020202020204" pitchFamily="34" charset="0"/>
                <a:cs typeface="Arial" panose="020B0604020202020204" pitchFamily="34" charset="0"/>
              </a:rPr>
              <a:t>Identify all project performance (or collaborating) sites and describe the proposed research activities with vertebrate animals that will be conducted at those sites. </a:t>
            </a:r>
          </a:p>
          <a:p>
            <a:pPr lvl="1">
              <a:defRPr/>
            </a:pPr>
            <a:r>
              <a:rPr lang="en-US" sz="1700" dirty="0">
                <a:latin typeface="Arial" panose="020B0604020202020204" pitchFamily="34" charset="0"/>
                <a:cs typeface="Arial" panose="020B0604020202020204" pitchFamily="34" charset="0"/>
              </a:rPr>
              <a:t>Explain when and how animals are expected to be used if plans for the use of animals have not been finalized.</a:t>
            </a:r>
            <a:endParaRPr lang="en-US" sz="17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155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DED3357-C21A-3A40-F074-2B9CCA1D93F8}"/>
              </a:ext>
            </a:extLst>
          </p:cNvPr>
          <p:cNvSpPr>
            <a:spLocks noGrp="1" noChangeArrowheads="1"/>
          </p:cNvSpPr>
          <p:nvPr>
            <p:ph type="title"/>
          </p:nvPr>
        </p:nvSpPr>
        <p:spPr>
          <a:xfrm>
            <a:off x="628650" y="258594"/>
            <a:ext cx="7886700" cy="700193"/>
          </a:xfrm>
          <a:solidFill>
            <a:schemeClr val="bg2"/>
          </a:solidFill>
          <a:ln>
            <a:solidFill>
              <a:srgbClr val="4F81BD"/>
            </a:solidFill>
          </a:ln>
        </p:spPr>
        <p:txBody>
          <a:bodyPr>
            <a:normAutofit/>
          </a:bodyPr>
          <a:lstStyle/>
          <a:p>
            <a:pPr eaLnBrk="1" hangingPunct="1">
              <a:defRPr/>
            </a:pPr>
            <a:r>
              <a:rPr lang="en-US" sz="3600" b="1" dirty="0">
                <a:solidFill>
                  <a:srgbClr val="000000"/>
                </a:solidFill>
                <a:latin typeface="Arial"/>
                <a:ea typeface="+mj-ea"/>
                <a:cs typeface="Arial"/>
              </a:rPr>
              <a:t>Other Attachments</a:t>
            </a:r>
          </a:p>
        </p:txBody>
      </p:sp>
      <p:sp>
        <p:nvSpPr>
          <p:cNvPr id="3" name="Content Placeholder 2">
            <a:extLst>
              <a:ext uri="{FF2B5EF4-FFF2-40B4-BE49-F238E27FC236}">
                <a16:creationId xmlns:a16="http://schemas.microsoft.com/office/drawing/2014/main" id="{ACA645B7-1100-D46C-8877-45A1F420BDFC}"/>
              </a:ext>
            </a:extLst>
          </p:cNvPr>
          <p:cNvSpPr>
            <a:spLocks noGrp="1"/>
          </p:cNvSpPr>
          <p:nvPr>
            <p:ph idx="1"/>
          </p:nvPr>
        </p:nvSpPr>
        <p:spPr>
          <a:xfrm>
            <a:off x="628650" y="1340528"/>
            <a:ext cx="8018200" cy="4836435"/>
          </a:xfrm>
        </p:spPr>
        <p:txBody>
          <a:bodyPr>
            <a:normAutofit fontScale="40000" lnSpcReduction="20000"/>
          </a:bodyPr>
          <a:lstStyle/>
          <a:p>
            <a:pPr>
              <a:lnSpc>
                <a:spcPct val="90000"/>
              </a:lnSpc>
              <a:defRPr/>
            </a:pPr>
            <a:r>
              <a:rPr lang="en-US" sz="5500" b="1" dirty="0">
                <a:solidFill>
                  <a:srgbClr val="000000"/>
                </a:solidFill>
                <a:latin typeface="Arial"/>
                <a:cs typeface="Arial"/>
              </a:rPr>
              <a:t>Select agents research</a:t>
            </a:r>
          </a:p>
          <a:p>
            <a:pPr marL="0" indent="0">
              <a:lnSpc>
                <a:spcPct val="90000"/>
              </a:lnSpc>
              <a:buNone/>
              <a:defRPr/>
            </a:pPr>
            <a:r>
              <a:rPr lang="en-US" sz="3700" dirty="0">
                <a:latin typeface="Arial" panose="020B0604020202020204" pitchFamily="34" charset="0"/>
                <a:cs typeface="Arial" panose="020B0604020202020204" pitchFamily="34" charset="0"/>
              </a:rPr>
              <a:t>Select Agents are hazardous biological agents and toxins that have been identified by HHS or USDA as having the potential to pose a severe threat to public health and safety, to animal and plant health, or to animal and plant products. CDC and the Animal APHIS Select Agent Programs jointly maintain a list of these agents.</a:t>
            </a:r>
            <a:endParaRPr lang="en-US" sz="5500" b="1"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5500" b="1" dirty="0">
              <a:solidFill>
                <a:srgbClr val="000000"/>
              </a:solidFill>
              <a:latin typeface="Arial"/>
              <a:cs typeface="Arial"/>
            </a:endParaRPr>
          </a:p>
          <a:p>
            <a:pPr>
              <a:lnSpc>
                <a:spcPct val="90000"/>
              </a:lnSpc>
              <a:defRPr/>
            </a:pPr>
            <a:r>
              <a:rPr lang="en-US" sz="5500" b="1" dirty="0">
                <a:solidFill>
                  <a:srgbClr val="000000"/>
                </a:solidFill>
                <a:latin typeface="Arial"/>
                <a:cs typeface="Arial"/>
              </a:rPr>
              <a:t>Multiple PI/PD Leadership plan</a:t>
            </a:r>
          </a:p>
          <a:p>
            <a:pPr>
              <a:lnSpc>
                <a:spcPct val="90000"/>
              </a:lnSpc>
              <a:defRPr/>
            </a:pPr>
            <a:endParaRPr lang="en-US" sz="5500" b="1" dirty="0">
              <a:solidFill>
                <a:srgbClr val="000000"/>
              </a:solidFill>
              <a:latin typeface="Arial"/>
              <a:cs typeface="Arial"/>
            </a:endParaRPr>
          </a:p>
          <a:p>
            <a:pPr>
              <a:lnSpc>
                <a:spcPct val="90000"/>
              </a:lnSpc>
              <a:defRPr/>
            </a:pPr>
            <a:r>
              <a:rPr lang="en-US" sz="5500" b="1" dirty="0">
                <a:solidFill>
                  <a:srgbClr val="000000"/>
                </a:solidFill>
                <a:latin typeface="Arial"/>
                <a:cs typeface="Arial"/>
              </a:rPr>
              <a:t>Consortium/contractual arrangements</a:t>
            </a:r>
          </a:p>
          <a:p>
            <a:pPr>
              <a:lnSpc>
                <a:spcPct val="90000"/>
              </a:lnSpc>
              <a:defRPr/>
            </a:pPr>
            <a:endParaRPr lang="en-US" sz="5500" dirty="0">
              <a:solidFill>
                <a:srgbClr val="000000"/>
              </a:solidFill>
              <a:latin typeface="Arial"/>
              <a:cs typeface="Arial"/>
            </a:endParaRPr>
          </a:p>
          <a:p>
            <a:pPr>
              <a:lnSpc>
                <a:spcPct val="90000"/>
              </a:lnSpc>
              <a:defRPr/>
            </a:pPr>
            <a:r>
              <a:rPr lang="en-US" sz="5500" b="1" dirty="0">
                <a:solidFill>
                  <a:srgbClr val="000000"/>
                </a:solidFill>
                <a:latin typeface="Arial"/>
                <a:cs typeface="Arial"/>
              </a:rPr>
              <a:t>Letters of support</a:t>
            </a:r>
          </a:p>
          <a:p>
            <a:pPr>
              <a:lnSpc>
                <a:spcPct val="90000"/>
              </a:lnSpc>
              <a:defRPr/>
            </a:pPr>
            <a:endParaRPr lang="en-US" sz="5500" b="1" dirty="0">
              <a:solidFill>
                <a:srgbClr val="000000"/>
              </a:solidFill>
              <a:latin typeface="Arial"/>
              <a:cs typeface="Arial"/>
            </a:endParaRPr>
          </a:p>
          <a:p>
            <a:pPr>
              <a:lnSpc>
                <a:spcPct val="90000"/>
              </a:lnSpc>
              <a:defRPr/>
            </a:pPr>
            <a:r>
              <a:rPr lang="en-US" sz="5500" b="1" dirty="0">
                <a:solidFill>
                  <a:srgbClr val="000000"/>
                </a:solidFill>
                <a:latin typeface="Arial"/>
                <a:cs typeface="Arial"/>
              </a:rPr>
              <a:t>Resource sharing plan</a:t>
            </a:r>
          </a:p>
          <a:p>
            <a:pPr eaLnBrk="1" hangingPunct="1">
              <a:lnSpc>
                <a:spcPct val="90000"/>
              </a:lnSpc>
              <a:buFontTx/>
              <a:buNone/>
              <a:defRPr/>
            </a:pPr>
            <a:endParaRPr lang="en-US" sz="5500" dirty="0">
              <a:solidFill>
                <a:srgbClr val="000000"/>
              </a:solidFill>
              <a:latin typeface="Arial"/>
              <a:cs typeface="Arial"/>
            </a:endParaRPr>
          </a:p>
          <a:p>
            <a:pPr>
              <a:lnSpc>
                <a:spcPct val="90000"/>
              </a:lnSpc>
              <a:defRPr/>
            </a:pPr>
            <a:r>
              <a:rPr lang="en-US" sz="5500" b="1" dirty="0">
                <a:solidFill>
                  <a:schemeClr val="tx2"/>
                </a:solidFill>
                <a:latin typeface="Arial" panose="020B0604020202020204" pitchFamily="34" charset="0"/>
                <a:cs typeface="Arial" panose="020B0604020202020204" pitchFamily="34" charset="0"/>
              </a:rPr>
              <a:t>Authentication of Key Resources Plan</a:t>
            </a:r>
          </a:p>
          <a:p>
            <a:pPr marL="0" indent="0">
              <a:lnSpc>
                <a:spcPct val="90000"/>
              </a:lnSpc>
              <a:buNone/>
              <a:defRPr/>
            </a:pPr>
            <a:r>
              <a:rPr lang="en-US" sz="3700" dirty="0">
                <a:latin typeface="Arial" panose="020B0604020202020204" pitchFamily="34" charset="0"/>
                <a:cs typeface="Arial" panose="020B0604020202020204" pitchFamily="34" charset="0"/>
              </a:rPr>
              <a:t>e.g. cell lines, specialty chemicals, antibodies, and other biologics.</a:t>
            </a:r>
            <a:endParaRPr lang="en-US" sz="5500" b="1" dirty="0">
              <a:solidFill>
                <a:schemeClr val="tx2"/>
              </a:solidFill>
              <a:latin typeface="Arial" panose="020B0604020202020204" pitchFamily="34" charset="0"/>
              <a:cs typeface="Arial" panose="020B0604020202020204" pitchFamily="34" charset="0"/>
            </a:endParaRPr>
          </a:p>
          <a:p>
            <a:endParaRPr lang="en-US" dirty="0"/>
          </a:p>
        </p:txBody>
      </p:sp>
      <p:pic>
        <p:nvPicPr>
          <p:cNvPr id="2" name="Imagen 1">
            <a:extLst>
              <a:ext uri="{FF2B5EF4-FFF2-40B4-BE49-F238E27FC236}">
                <a16:creationId xmlns:a16="http://schemas.microsoft.com/office/drawing/2014/main" id="{59F537D6-42EE-8596-855B-01DE20442F80}"/>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2079533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4000" y="46038"/>
            <a:ext cx="8686800" cy="1143000"/>
          </a:xfrm>
          <a:solidFill>
            <a:schemeClr val="bg2"/>
          </a:solidFill>
          <a:ln>
            <a:solidFill>
              <a:srgbClr val="4F81BD"/>
            </a:solidFill>
          </a:ln>
        </p:spPr>
        <p:txBody>
          <a:bodyPr>
            <a:normAutofit fontScale="90000"/>
          </a:bodyPr>
          <a:lstStyle/>
          <a:p>
            <a:pPr>
              <a:defRPr/>
            </a:pPr>
            <a:r>
              <a:rPr lang="en-US" sz="3600" b="1" dirty="0">
                <a:solidFill>
                  <a:srgbClr val="000000"/>
                </a:solidFill>
                <a:latin typeface="Arial"/>
                <a:ea typeface="+mj-ea"/>
                <a:cs typeface="Arial"/>
              </a:rPr>
              <a:t>Human </a:t>
            </a:r>
            <a:r>
              <a:rPr lang="en-US" sz="3600" b="1" dirty="0">
                <a:solidFill>
                  <a:srgbClr val="000000"/>
                </a:solidFill>
                <a:latin typeface="Arial"/>
                <a:cs typeface="Arial"/>
              </a:rPr>
              <a:t>Subjects Research</a:t>
            </a:r>
            <a:br>
              <a:rPr lang="en-US" sz="3600" b="1" dirty="0">
                <a:solidFill>
                  <a:srgbClr val="000000"/>
                </a:solidFill>
                <a:latin typeface="Arial"/>
                <a:cs typeface="Arial"/>
              </a:rPr>
            </a:br>
            <a:r>
              <a:rPr lang="en-US" sz="2200" b="1" dirty="0">
                <a:solidFill>
                  <a:srgbClr val="000000"/>
                </a:solidFill>
                <a:latin typeface="Arial"/>
                <a:cs typeface="Arial"/>
              </a:rPr>
              <a:t>https://</a:t>
            </a:r>
            <a:r>
              <a:rPr lang="en-US" sz="2200" b="1" dirty="0" err="1">
                <a:solidFill>
                  <a:srgbClr val="000000"/>
                </a:solidFill>
                <a:latin typeface="Arial"/>
                <a:cs typeface="Arial"/>
              </a:rPr>
              <a:t>humansubjects.nih.gov</a:t>
            </a:r>
            <a:r>
              <a:rPr lang="en-US" sz="2200" b="1" dirty="0">
                <a:solidFill>
                  <a:srgbClr val="000000"/>
                </a:solidFill>
                <a:latin typeface="Arial"/>
                <a:cs typeface="Arial"/>
              </a:rPr>
              <a:t>/</a:t>
            </a:r>
            <a:r>
              <a:rPr lang="en-US" sz="2200" b="1" dirty="0" err="1">
                <a:solidFill>
                  <a:srgbClr val="000000"/>
                </a:solidFill>
                <a:latin typeface="Arial"/>
                <a:cs typeface="Arial"/>
              </a:rPr>
              <a:t>nih</a:t>
            </a:r>
            <a:r>
              <a:rPr lang="en-US" sz="2200" b="1" dirty="0">
                <a:solidFill>
                  <a:srgbClr val="000000"/>
                </a:solidFill>
                <a:latin typeface="Arial"/>
                <a:cs typeface="Arial"/>
              </a:rPr>
              <a:t>-human-subjects-policies-guidance</a:t>
            </a:r>
          </a:p>
        </p:txBody>
      </p:sp>
      <p:sp>
        <p:nvSpPr>
          <p:cNvPr id="18435" name="Rectangle 3"/>
          <p:cNvSpPr>
            <a:spLocks noGrp="1" noChangeArrowheads="1"/>
          </p:cNvSpPr>
          <p:nvPr>
            <p:ph idx="1"/>
          </p:nvPr>
        </p:nvSpPr>
        <p:spPr>
          <a:xfrm>
            <a:off x="457200" y="1290638"/>
            <a:ext cx="8331200" cy="5567362"/>
          </a:xfrm>
        </p:spPr>
        <p:txBody>
          <a:bodyPr>
            <a:noAutofit/>
          </a:bodyPr>
          <a:lstStyle/>
          <a:p>
            <a:pPr>
              <a:lnSpc>
                <a:spcPct val="90000"/>
              </a:lnSpc>
              <a:buNone/>
              <a:defRPr/>
            </a:pPr>
            <a:endParaRPr lang="en-US" sz="2000" dirty="0">
              <a:solidFill>
                <a:srgbClr val="000000"/>
              </a:solidFill>
              <a:latin typeface="Arial"/>
              <a:cs typeface="Arial"/>
            </a:endParaRPr>
          </a:p>
          <a:p>
            <a:pPr>
              <a:lnSpc>
                <a:spcPct val="90000"/>
              </a:lnSpc>
              <a:buNone/>
              <a:defRPr/>
            </a:pPr>
            <a:endParaRPr lang="en-US" sz="2000" dirty="0">
              <a:solidFill>
                <a:srgbClr val="000000"/>
              </a:solidFill>
              <a:latin typeface="Arial"/>
              <a:cs typeface="Arial"/>
            </a:endParaRPr>
          </a:p>
          <a:p>
            <a:pPr>
              <a:lnSpc>
                <a:spcPct val="90000"/>
              </a:lnSpc>
              <a:buNone/>
              <a:defRPr/>
            </a:pPr>
            <a:endParaRPr lang="en-US" sz="2000" dirty="0">
              <a:solidFill>
                <a:srgbClr val="000000"/>
              </a:solidFill>
              <a:latin typeface="Arial"/>
              <a:cs typeface="Arial"/>
            </a:endParaRPr>
          </a:p>
        </p:txBody>
      </p:sp>
      <p:pic>
        <p:nvPicPr>
          <p:cNvPr id="3" name="Picture 2" descr="inclusion-enrollment-re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290638"/>
            <a:ext cx="7038636" cy="5438946"/>
          </a:xfrm>
          <a:prstGeom prst="rect">
            <a:avLst/>
          </a:prstGeom>
        </p:spPr>
      </p:pic>
    </p:spTree>
    <p:extLst>
      <p:ext uri="{BB962C8B-B14F-4D97-AF65-F5344CB8AC3E}">
        <p14:creationId xmlns:p14="http://schemas.microsoft.com/office/powerpoint/2010/main" val="4216013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048" y="746834"/>
            <a:ext cx="8259903" cy="6186309"/>
          </a:xfrm>
          <a:prstGeom prst="rect">
            <a:avLst/>
          </a:prstGeom>
          <a:noFill/>
        </p:spPr>
        <p:txBody>
          <a:bodyPr wrap="square" rtlCol="0">
            <a:spAutoFit/>
          </a:bodyPr>
          <a:lstStyle/>
          <a:p>
            <a:r>
              <a:rPr lang="en-US" sz="2200" b="1" dirty="0">
                <a:latin typeface="Arial"/>
                <a:cs typeface="Arial"/>
              </a:rPr>
              <a:t>Environment</a:t>
            </a:r>
            <a:endParaRPr lang="en-US" sz="2200" dirty="0">
              <a:latin typeface="Arial"/>
              <a:cs typeface="Arial"/>
            </a:endParaRPr>
          </a:p>
          <a:p>
            <a:pPr marL="342900" lvl="0" indent="-342900">
              <a:buFont typeface="Arial"/>
              <a:buChar char="•"/>
            </a:pPr>
            <a:r>
              <a:rPr lang="en-US" sz="2200" dirty="0">
                <a:latin typeface="Arial"/>
                <a:cs typeface="Arial"/>
              </a:rPr>
              <a:t>Will the scientific environment in which the work will be done contribute to the probability of success? </a:t>
            </a:r>
          </a:p>
          <a:p>
            <a:pPr lvl="2"/>
            <a:r>
              <a:rPr lang="en-US" sz="2200" b="1" dirty="0">
                <a:solidFill>
                  <a:schemeClr val="tx2"/>
                </a:solidFill>
                <a:latin typeface="Arial"/>
                <a:cs typeface="Arial"/>
              </a:rPr>
              <a:t>Do not assume! Give details in  the Facilities and Resources</a:t>
            </a:r>
          </a:p>
          <a:p>
            <a:pPr lvl="0"/>
            <a:endParaRPr lang="en-US" sz="2200" b="1" dirty="0">
              <a:solidFill>
                <a:schemeClr val="tx2"/>
              </a:solidFill>
              <a:latin typeface="Arial"/>
              <a:cs typeface="Arial"/>
            </a:endParaRPr>
          </a:p>
          <a:p>
            <a:pPr marL="342900" lvl="0" indent="-342900">
              <a:buFont typeface="Arial"/>
              <a:buChar char="•"/>
            </a:pPr>
            <a:r>
              <a:rPr lang="en-US" sz="2200" dirty="0">
                <a:latin typeface="Arial"/>
                <a:cs typeface="Arial"/>
              </a:rPr>
              <a:t>Are the institutional support, equipment and other physical resources available to the investigators adequate for the project proposed? </a:t>
            </a:r>
          </a:p>
          <a:p>
            <a:pPr lvl="2"/>
            <a:r>
              <a:rPr lang="en-US" sz="2200" b="1" dirty="0">
                <a:solidFill>
                  <a:srgbClr val="1F497D"/>
                </a:solidFill>
                <a:latin typeface="Arial"/>
                <a:cs typeface="Arial"/>
              </a:rPr>
              <a:t>Include letter of institutional commitment for release time and position:  50% for full projects and 25% for pilot projects</a:t>
            </a:r>
          </a:p>
          <a:p>
            <a:pPr lvl="0"/>
            <a:endParaRPr lang="en-US" sz="2200" b="1" dirty="0">
              <a:solidFill>
                <a:srgbClr val="1F497D"/>
              </a:solidFill>
              <a:latin typeface="Arial"/>
              <a:cs typeface="Arial"/>
            </a:endParaRPr>
          </a:p>
          <a:p>
            <a:pPr marL="342900" indent="-342900">
              <a:buFont typeface="Arial"/>
              <a:buChar char="•"/>
            </a:pPr>
            <a:r>
              <a:rPr lang="en-US" sz="2200" dirty="0">
                <a:latin typeface="Arial"/>
                <a:cs typeface="Arial"/>
              </a:rPr>
              <a:t>Will the project benefit from unique features of the scientific environment, subject populations, or collaborative arrangements? </a:t>
            </a:r>
            <a:r>
              <a:rPr lang="en-US" sz="2200" dirty="0">
                <a:effectLst/>
                <a:latin typeface="Arial"/>
                <a:cs typeface="Arial"/>
              </a:rPr>
              <a:t> </a:t>
            </a:r>
          </a:p>
          <a:p>
            <a:pPr lvl="2"/>
            <a:r>
              <a:rPr lang="en-US" sz="2200" b="1" dirty="0">
                <a:solidFill>
                  <a:srgbClr val="1F497D"/>
                </a:solidFill>
                <a:latin typeface="Arial"/>
                <a:cs typeface="Arial"/>
              </a:rPr>
              <a:t>Include strong letters of commitment from mentors and collaborators! </a:t>
            </a:r>
            <a:endParaRPr lang="en-US" sz="2200" dirty="0">
              <a:latin typeface="Arial"/>
              <a:cs typeface="Arial"/>
            </a:endParaRPr>
          </a:p>
        </p:txBody>
      </p:sp>
      <p:sp>
        <p:nvSpPr>
          <p:cNvPr id="4" name="Rectangle 3"/>
          <p:cNvSpPr/>
          <p:nvPr/>
        </p:nvSpPr>
        <p:spPr>
          <a:xfrm>
            <a:off x="337351" y="135987"/>
            <a:ext cx="8194090" cy="523220"/>
          </a:xfrm>
          <a:prstGeom prst="rect">
            <a:avLst/>
          </a:prstGeom>
          <a:solidFill>
            <a:schemeClr val="bg2"/>
          </a:solidFill>
          <a:ln>
            <a:solidFill>
              <a:srgbClr val="4F81BD"/>
            </a:solidFill>
          </a:ln>
        </p:spPr>
        <p:txBody>
          <a:bodyPr wrap="square">
            <a:spAutoFit/>
          </a:bodyPr>
          <a:lstStyle/>
          <a:p>
            <a:pPr algn="ctr"/>
            <a:r>
              <a:rPr lang="en-US" sz="2800" b="1" dirty="0" err="1">
                <a:latin typeface="Arial"/>
                <a:cs typeface="Arial"/>
              </a:rPr>
              <a:t>Unscored</a:t>
            </a:r>
            <a:r>
              <a:rPr lang="en-US" sz="2800" b="1" dirty="0">
                <a:latin typeface="Arial"/>
                <a:cs typeface="Arial"/>
              </a:rPr>
              <a:t> Review Criteria</a:t>
            </a:r>
          </a:p>
        </p:txBody>
      </p:sp>
    </p:spTree>
    <p:extLst>
      <p:ext uri="{BB962C8B-B14F-4D97-AF65-F5344CB8AC3E}">
        <p14:creationId xmlns:p14="http://schemas.microsoft.com/office/powerpoint/2010/main" val="4190233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829" y="915662"/>
            <a:ext cx="8448342" cy="5570756"/>
          </a:xfrm>
          <a:prstGeom prst="rect">
            <a:avLst/>
          </a:prstGeom>
          <a:noFill/>
        </p:spPr>
        <p:txBody>
          <a:bodyPr wrap="square" rtlCol="0">
            <a:spAutoFit/>
          </a:bodyPr>
          <a:lstStyle/>
          <a:p>
            <a:pPr>
              <a:spcBef>
                <a:spcPts val="600"/>
              </a:spcBef>
              <a:spcAft>
                <a:spcPts val="600"/>
              </a:spcAft>
            </a:pPr>
            <a:r>
              <a:rPr lang="en-US" sz="2400" b="1" dirty="0">
                <a:latin typeface="Arial"/>
                <a:cs typeface="Arial"/>
              </a:rPr>
              <a:t>Text in PDF attachments must follow these minimum requirements:</a:t>
            </a:r>
          </a:p>
          <a:p>
            <a:pPr>
              <a:spcBef>
                <a:spcPts val="600"/>
              </a:spcBef>
              <a:spcAft>
                <a:spcPts val="600"/>
              </a:spcAft>
            </a:pPr>
            <a:r>
              <a:rPr lang="en-US" sz="2400" b="1" i="1" dirty="0">
                <a:latin typeface="Arial"/>
                <a:cs typeface="Arial"/>
              </a:rPr>
              <a:t>Don’t scan- convert to PDF file!</a:t>
            </a:r>
          </a:p>
          <a:p>
            <a:pPr marL="342900" indent="-342900">
              <a:spcBef>
                <a:spcPts val="600"/>
              </a:spcBef>
              <a:spcAft>
                <a:spcPts val="600"/>
              </a:spcAft>
              <a:buFont typeface="Arial"/>
              <a:buChar char="•"/>
            </a:pPr>
            <a:r>
              <a:rPr lang="en-US" sz="2400" dirty="0">
                <a:latin typeface="Arial"/>
                <a:cs typeface="Arial"/>
              </a:rPr>
              <a:t>Font size:  must be 11 points or larger (smaller text in figures, graphs, diagrams and charts is acceptable as long as it is legible when the page is viewed at 100%).</a:t>
            </a:r>
          </a:p>
          <a:p>
            <a:pPr marL="342900" indent="-342900">
              <a:spcBef>
                <a:spcPts val="600"/>
              </a:spcBef>
              <a:spcAft>
                <a:spcPts val="600"/>
              </a:spcAft>
              <a:buFont typeface="Arial"/>
              <a:buChar char="•"/>
            </a:pPr>
            <a:r>
              <a:rPr lang="en-US" sz="2400" dirty="0">
                <a:latin typeface="Arial"/>
                <a:cs typeface="Arial"/>
              </a:rPr>
              <a:t>Type density:  must be no more than 15 characters per linear inch (including characters and spaces).</a:t>
            </a:r>
          </a:p>
          <a:p>
            <a:pPr marL="342900" indent="-342900">
              <a:spcBef>
                <a:spcPts val="600"/>
              </a:spcBef>
              <a:spcAft>
                <a:spcPts val="600"/>
              </a:spcAft>
              <a:buFont typeface="Arial"/>
              <a:buChar char="•"/>
            </a:pPr>
            <a:r>
              <a:rPr lang="en-US" sz="2400" dirty="0">
                <a:latin typeface="Arial"/>
                <a:cs typeface="Arial"/>
              </a:rPr>
              <a:t>Line spacing: must be no more than six lines per vertical inch.</a:t>
            </a:r>
          </a:p>
          <a:p>
            <a:pPr algn="ctr">
              <a:spcBef>
                <a:spcPts val="600"/>
              </a:spcBef>
              <a:spcAft>
                <a:spcPts val="600"/>
              </a:spcAft>
            </a:pPr>
            <a:r>
              <a:rPr lang="en-US" b="1" dirty="0">
                <a:latin typeface="Arial"/>
                <a:cs typeface="Arial"/>
              </a:rPr>
              <a:t>Text Color: must be black (color text in figures, graphs, diagrams, charts, tables, footnotes and headings is acceptable as long as it is legible).</a:t>
            </a:r>
          </a:p>
          <a:p>
            <a:pPr marL="342900" indent="-342900">
              <a:spcBef>
                <a:spcPts val="600"/>
              </a:spcBef>
              <a:spcAft>
                <a:spcPts val="600"/>
              </a:spcAft>
              <a:buFont typeface="Arial"/>
              <a:buChar char="•"/>
            </a:pPr>
            <a:endParaRPr lang="en-US" sz="2000" dirty="0">
              <a:latin typeface="Arial"/>
              <a:cs typeface="Arial"/>
            </a:endParaRPr>
          </a:p>
        </p:txBody>
      </p:sp>
      <p:sp>
        <p:nvSpPr>
          <p:cNvPr id="3" name="TextBox 2"/>
          <p:cNvSpPr txBox="1"/>
          <p:nvPr/>
        </p:nvSpPr>
        <p:spPr>
          <a:xfrm>
            <a:off x="287285" y="105828"/>
            <a:ext cx="8739532" cy="584776"/>
          </a:xfrm>
          <a:prstGeom prst="rect">
            <a:avLst/>
          </a:prstGeom>
          <a:solidFill>
            <a:schemeClr val="accent3">
              <a:lumMod val="20000"/>
              <a:lumOff val="80000"/>
            </a:schemeClr>
          </a:solidFill>
          <a:ln>
            <a:solidFill>
              <a:srgbClr val="4F81BD"/>
            </a:solidFill>
          </a:ln>
        </p:spPr>
        <p:txBody>
          <a:bodyPr wrap="square" rtlCol="0">
            <a:spAutoFit/>
          </a:bodyPr>
          <a:lstStyle/>
          <a:p>
            <a:pPr algn="ctr"/>
            <a:r>
              <a:rPr lang="en-US" sz="3200" b="1" dirty="0">
                <a:latin typeface="Arial"/>
                <a:cs typeface="Arial"/>
              </a:rPr>
              <a:t>FORMATTING</a:t>
            </a:r>
          </a:p>
        </p:txBody>
      </p:sp>
      <p:pic>
        <p:nvPicPr>
          <p:cNvPr id="4" name="Imagen 3">
            <a:extLst>
              <a:ext uri="{FF2B5EF4-FFF2-40B4-BE49-F238E27FC236}">
                <a16:creationId xmlns:a16="http://schemas.microsoft.com/office/drawing/2014/main" id="{5B0B56F9-6C4E-DACC-8F0D-D8155015BDD6}"/>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335383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078" y="1057705"/>
            <a:ext cx="8131945" cy="4585871"/>
          </a:xfrm>
          <a:prstGeom prst="rect">
            <a:avLst/>
          </a:prstGeom>
          <a:noFill/>
        </p:spPr>
        <p:txBody>
          <a:bodyPr wrap="square" rtlCol="0">
            <a:spAutoFit/>
          </a:bodyPr>
          <a:lstStyle/>
          <a:p>
            <a:pPr>
              <a:spcBef>
                <a:spcPts val="600"/>
              </a:spcBef>
              <a:spcAft>
                <a:spcPts val="600"/>
              </a:spcAft>
            </a:pPr>
            <a:r>
              <a:rPr lang="en-US" sz="2000" b="1" dirty="0">
                <a:latin typeface="Arial"/>
                <a:cs typeface="Arial"/>
              </a:rPr>
              <a:t>Text in PDF attachments must follow these minimum requirements:</a:t>
            </a:r>
          </a:p>
          <a:p>
            <a:pPr>
              <a:spcBef>
                <a:spcPts val="600"/>
              </a:spcBef>
              <a:spcAft>
                <a:spcPts val="600"/>
              </a:spcAft>
            </a:pPr>
            <a:r>
              <a:rPr lang="en-US" sz="2000" dirty="0">
                <a:latin typeface="Arial"/>
                <a:cs typeface="Arial"/>
              </a:rPr>
              <a:t>Since some PDF converters may reduce font size, it is important to confirm that the final PDF document complies with the font requirements.</a:t>
            </a:r>
          </a:p>
          <a:p>
            <a:pPr marL="342900" indent="-342900">
              <a:spcBef>
                <a:spcPts val="600"/>
              </a:spcBef>
              <a:spcAft>
                <a:spcPts val="600"/>
              </a:spcAft>
              <a:buFont typeface="Arial"/>
              <a:buChar char="•"/>
            </a:pPr>
            <a:r>
              <a:rPr lang="en-US" sz="2000" dirty="0">
                <a:latin typeface="Arial"/>
                <a:cs typeface="Arial"/>
              </a:rPr>
              <a:t>The following fonts are recommended, although other fonts (both serif and non-serif) are acceptable if they meet the above requirements.</a:t>
            </a:r>
          </a:p>
          <a:p>
            <a:pPr algn="ctr">
              <a:spcBef>
                <a:spcPts val="600"/>
              </a:spcBef>
              <a:spcAft>
                <a:spcPts val="600"/>
              </a:spcAft>
            </a:pPr>
            <a:r>
              <a:rPr lang="en-US" sz="1600" b="1" dirty="0">
                <a:latin typeface="Arial"/>
                <a:cs typeface="Arial"/>
              </a:rPr>
              <a:t>Arial, Garamond, Georgia, Helvetica, Palatino Linotype, Times New Roman, Verdana</a:t>
            </a:r>
          </a:p>
          <a:p>
            <a:pPr marL="342900" indent="-342900">
              <a:spcBef>
                <a:spcPts val="600"/>
              </a:spcBef>
              <a:spcAft>
                <a:spcPts val="600"/>
              </a:spcAft>
              <a:buFont typeface="Arial"/>
              <a:buChar char="•"/>
            </a:pPr>
            <a:r>
              <a:rPr lang="en-US" sz="2000" dirty="0">
                <a:latin typeface="Arial"/>
                <a:cs typeface="Arial"/>
              </a:rPr>
              <a:t>Legibility is of paramount importance. Applications that include PDF attachments that do not conform to the minimum requirements listed above may be withdrawn from consideration.</a:t>
            </a:r>
          </a:p>
        </p:txBody>
      </p:sp>
      <p:sp>
        <p:nvSpPr>
          <p:cNvPr id="3" name="TextBox 2"/>
          <p:cNvSpPr txBox="1"/>
          <p:nvPr/>
        </p:nvSpPr>
        <p:spPr>
          <a:xfrm>
            <a:off x="287285" y="105828"/>
            <a:ext cx="8739532" cy="584776"/>
          </a:xfrm>
          <a:prstGeom prst="rect">
            <a:avLst/>
          </a:prstGeom>
          <a:solidFill>
            <a:schemeClr val="accent3">
              <a:lumMod val="20000"/>
              <a:lumOff val="80000"/>
            </a:schemeClr>
          </a:solidFill>
          <a:ln>
            <a:solidFill>
              <a:srgbClr val="4F81BD"/>
            </a:solidFill>
          </a:ln>
        </p:spPr>
        <p:txBody>
          <a:bodyPr wrap="square" rtlCol="0">
            <a:spAutoFit/>
          </a:bodyPr>
          <a:lstStyle/>
          <a:p>
            <a:pPr algn="ctr"/>
            <a:r>
              <a:rPr lang="en-US" sz="3200" b="1" dirty="0">
                <a:latin typeface="Arial"/>
                <a:cs typeface="Arial"/>
              </a:rPr>
              <a:t>FORMATTING</a:t>
            </a:r>
          </a:p>
        </p:txBody>
      </p:sp>
      <p:pic>
        <p:nvPicPr>
          <p:cNvPr id="4" name="Imagen 3">
            <a:extLst>
              <a:ext uri="{FF2B5EF4-FFF2-40B4-BE49-F238E27FC236}">
                <a16:creationId xmlns:a16="http://schemas.microsoft.com/office/drawing/2014/main" id="{DC245149-DBB1-3C6F-15E2-2E54A6EB4EE6}"/>
              </a:ext>
            </a:extLst>
          </p:cNvPr>
          <p:cNvPicPr>
            <a:picLocks noChangeAspect="1"/>
          </p:cNvPicPr>
          <p:nvPr/>
        </p:nvPicPr>
        <p:blipFill>
          <a:blip r:embed="rId2"/>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2252775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81418" y="567389"/>
            <a:ext cx="3608841" cy="1143000"/>
          </a:xfrm>
          <a:solidFill>
            <a:schemeClr val="accent3">
              <a:lumMod val="20000"/>
              <a:lumOff val="80000"/>
            </a:schemeClr>
          </a:solidFill>
          <a:ln>
            <a:solidFill>
              <a:srgbClr val="4F81BD"/>
            </a:solidFill>
          </a:ln>
        </p:spPr>
        <p:txBody>
          <a:bodyPr>
            <a:normAutofit fontScale="90000"/>
          </a:bodyPr>
          <a:lstStyle/>
          <a:p>
            <a:pPr algn="l" eaLnBrk="1" hangingPunct="1">
              <a:defRPr/>
            </a:pPr>
            <a:r>
              <a:rPr lang="en-US" sz="3600" b="1" dirty="0">
                <a:solidFill>
                  <a:srgbClr val="000000"/>
                </a:solidFill>
                <a:latin typeface="Arial"/>
                <a:ea typeface="+mj-ea"/>
                <a:cs typeface="Arial"/>
              </a:rPr>
              <a:t>Other Important Issues</a:t>
            </a:r>
          </a:p>
        </p:txBody>
      </p:sp>
      <p:sp>
        <p:nvSpPr>
          <p:cNvPr id="25603" name="Rectangle 3"/>
          <p:cNvSpPr>
            <a:spLocks noGrp="1" noChangeArrowheads="1"/>
          </p:cNvSpPr>
          <p:nvPr>
            <p:ph idx="1"/>
          </p:nvPr>
        </p:nvSpPr>
        <p:spPr>
          <a:xfrm>
            <a:off x="373531" y="3363815"/>
            <a:ext cx="8770469" cy="3853329"/>
          </a:xfrm>
        </p:spPr>
        <p:txBody>
          <a:bodyPr>
            <a:normAutofit/>
          </a:bodyPr>
          <a:lstStyle/>
          <a:p>
            <a:pPr eaLnBrk="1" hangingPunct="1">
              <a:lnSpc>
                <a:spcPct val="80000"/>
              </a:lnSpc>
            </a:pPr>
            <a:r>
              <a:rPr lang="en-US" sz="2400" dirty="0">
                <a:solidFill>
                  <a:srgbClr val="000000"/>
                </a:solidFill>
                <a:latin typeface="Arial" charset="0"/>
                <a:ea typeface="MS PGothic" charset="0"/>
              </a:rPr>
              <a:t>Page requirements: 6 (pilot) or 12 (full) pages</a:t>
            </a:r>
          </a:p>
          <a:p>
            <a:pPr eaLnBrk="1" hangingPunct="1">
              <a:lnSpc>
                <a:spcPct val="80000"/>
              </a:lnSpc>
            </a:pPr>
            <a:r>
              <a:rPr lang="en-US" sz="2400" dirty="0">
                <a:solidFill>
                  <a:srgbClr val="000000"/>
                </a:solidFill>
                <a:latin typeface="Arial" charset="0"/>
                <a:ea typeface="MS PGothic" charset="0"/>
              </a:rPr>
              <a:t>Font size and line spacing</a:t>
            </a:r>
          </a:p>
          <a:p>
            <a:pPr eaLnBrk="1" hangingPunct="1">
              <a:lnSpc>
                <a:spcPct val="80000"/>
              </a:lnSpc>
            </a:pPr>
            <a:r>
              <a:rPr lang="en-US" sz="2400" dirty="0">
                <a:solidFill>
                  <a:srgbClr val="000000"/>
                </a:solidFill>
                <a:latin typeface="Arial" charset="0"/>
                <a:ea typeface="MS PGothic" charset="0"/>
              </a:rPr>
              <a:t>SPACING OF TEXT SECTIONS</a:t>
            </a:r>
          </a:p>
          <a:p>
            <a:pPr eaLnBrk="1" hangingPunct="1">
              <a:lnSpc>
                <a:spcPct val="80000"/>
              </a:lnSpc>
            </a:pPr>
            <a:r>
              <a:rPr lang="en-US" sz="2400" dirty="0">
                <a:solidFill>
                  <a:srgbClr val="000000"/>
                </a:solidFill>
                <a:latin typeface="Arial" charset="0"/>
                <a:ea typeface="MS PGothic" charset="0"/>
              </a:rPr>
              <a:t>Embed figures into the text.  Include a brief, clear legend.</a:t>
            </a:r>
          </a:p>
          <a:p>
            <a:pPr eaLnBrk="1" hangingPunct="1">
              <a:lnSpc>
                <a:spcPct val="80000"/>
              </a:lnSpc>
            </a:pPr>
            <a:r>
              <a:rPr lang="en-US" sz="2400" dirty="0">
                <a:solidFill>
                  <a:srgbClr val="000000"/>
                </a:solidFill>
                <a:latin typeface="Arial" charset="0"/>
                <a:ea typeface="MS PGothic" charset="0"/>
              </a:rPr>
              <a:t>Figure must be absolutely clear/visible to the Reviewer.</a:t>
            </a:r>
            <a:endParaRPr lang="en-US" altLang="ja-JP" sz="2400" dirty="0">
              <a:solidFill>
                <a:srgbClr val="000000"/>
              </a:solidFill>
              <a:latin typeface="Arial" charset="0"/>
              <a:ea typeface="MS PGothic" charset="0"/>
            </a:endParaRPr>
          </a:p>
          <a:p>
            <a:pPr eaLnBrk="1" hangingPunct="1">
              <a:lnSpc>
                <a:spcPct val="80000"/>
              </a:lnSpc>
            </a:pPr>
            <a:r>
              <a:rPr lang="en-US" sz="2400" dirty="0">
                <a:solidFill>
                  <a:srgbClr val="000000"/>
                </a:solidFill>
                <a:latin typeface="Arial" charset="0"/>
                <a:ea typeface="MS PGothic" charset="0"/>
              </a:rPr>
              <a:t>Learn how to use MS Word</a:t>
            </a:r>
          </a:p>
          <a:p>
            <a:pPr eaLnBrk="1" hangingPunct="1">
              <a:lnSpc>
                <a:spcPct val="80000"/>
              </a:lnSpc>
            </a:pPr>
            <a:r>
              <a:rPr lang="en-US" sz="2400" dirty="0">
                <a:solidFill>
                  <a:srgbClr val="000000"/>
                </a:solidFill>
                <a:latin typeface="Arial" charset="0"/>
                <a:ea typeface="MS PGothic" charset="0"/>
              </a:rPr>
              <a:t>Spelling and grammar – ZERO TOLERANCE for sloppy mistakes.  </a:t>
            </a:r>
          </a:p>
        </p:txBody>
      </p:sp>
      <p:pic>
        <p:nvPicPr>
          <p:cNvPr id="3" name="Picture 2" descr="menopause_1846756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765" y="567389"/>
            <a:ext cx="3865374" cy="2418976"/>
          </a:xfrm>
          <a:prstGeom prst="rect">
            <a:avLst/>
          </a:prstGeom>
        </p:spPr>
      </p:pic>
      <p:sp>
        <p:nvSpPr>
          <p:cNvPr id="4" name="TextBox 3"/>
          <p:cNvSpPr txBox="1"/>
          <p:nvPr/>
        </p:nvSpPr>
        <p:spPr>
          <a:xfrm>
            <a:off x="581418" y="2108242"/>
            <a:ext cx="4064000" cy="461665"/>
          </a:xfrm>
          <a:prstGeom prst="rect">
            <a:avLst/>
          </a:prstGeom>
          <a:noFill/>
        </p:spPr>
        <p:txBody>
          <a:bodyPr wrap="square" rtlCol="0">
            <a:spAutoFit/>
          </a:bodyPr>
          <a:lstStyle/>
          <a:p>
            <a:r>
              <a:rPr lang="en-US" sz="2400" b="1" i="1" dirty="0">
                <a:latin typeface="Arial"/>
                <a:cs typeface="Arial"/>
              </a:rPr>
              <a:t>Don’t annoy the reviewer!</a:t>
            </a:r>
          </a:p>
        </p:txBody>
      </p:sp>
    </p:spTree>
    <p:extLst>
      <p:ext uri="{BB962C8B-B14F-4D97-AF65-F5344CB8AC3E}">
        <p14:creationId xmlns:p14="http://schemas.microsoft.com/office/powerpoint/2010/main" val="3627786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3751" y="182473"/>
            <a:ext cx="2591690" cy="698876"/>
          </a:xfrm>
          <a:solidFill>
            <a:schemeClr val="accent3">
              <a:lumMod val="20000"/>
              <a:lumOff val="80000"/>
            </a:schemeClr>
          </a:solidFill>
          <a:ln>
            <a:solidFill>
              <a:schemeClr val="accent1"/>
            </a:solidFill>
          </a:ln>
        </p:spPr>
        <p:txBody>
          <a:bodyPr>
            <a:normAutofit/>
          </a:bodyPr>
          <a:lstStyle/>
          <a:p>
            <a:pPr algn="ctr"/>
            <a:r>
              <a:rPr lang="en-US" sz="3600" b="1" dirty="0">
                <a:latin typeface="Arial" panose="020B0604020202020204" pitchFamily="34" charset="0"/>
                <a:cs typeface="Arial" panose="020B0604020202020204" pitchFamily="34" charset="0"/>
              </a:rPr>
              <a:t>Budget</a:t>
            </a:r>
          </a:p>
        </p:txBody>
      </p:sp>
      <p:pic>
        <p:nvPicPr>
          <p:cNvPr id="3" name="Picture 2" descr="fp4 (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96" y="-112565"/>
            <a:ext cx="5386345" cy="6970565"/>
          </a:xfrm>
          <a:prstGeom prst="rect">
            <a:avLst/>
          </a:prstGeom>
        </p:spPr>
      </p:pic>
      <p:sp>
        <p:nvSpPr>
          <p:cNvPr id="6" name="TextBox 4">
            <a:extLst>
              <a:ext uri="{FF2B5EF4-FFF2-40B4-BE49-F238E27FC236}">
                <a16:creationId xmlns:a16="http://schemas.microsoft.com/office/drawing/2014/main" id="{4EB5BEBD-C5CE-2FD7-02A0-081C56D10D25}"/>
              </a:ext>
            </a:extLst>
          </p:cNvPr>
          <p:cNvSpPr txBox="1"/>
          <p:nvPr/>
        </p:nvSpPr>
        <p:spPr>
          <a:xfrm>
            <a:off x="5549372" y="1570299"/>
            <a:ext cx="3411070" cy="2246769"/>
          </a:xfrm>
          <a:prstGeom prst="rect">
            <a:avLst/>
          </a:prstGeom>
          <a:noFill/>
          <a:ln>
            <a:solidFill>
              <a:srgbClr val="4F81BD"/>
            </a:solidFill>
          </a:ln>
        </p:spPr>
        <p:txBody>
          <a:bodyPr wrap="square" rtlCol="0">
            <a:spAutoFit/>
          </a:bodyPr>
          <a:lstStyle/>
          <a:p>
            <a:r>
              <a:rPr lang="en-US" sz="1400" b="1" dirty="0">
                <a:latin typeface="Arial"/>
                <a:cs typeface="Arial"/>
              </a:rPr>
              <a:t>Key </a:t>
            </a:r>
            <a:r>
              <a:rPr lang="en-US" sz="1400" b="1" dirty="0" err="1">
                <a:latin typeface="Arial"/>
                <a:cs typeface="Arial"/>
              </a:rPr>
              <a:t>Personel</a:t>
            </a:r>
            <a:r>
              <a:rPr lang="en-US" sz="1400" b="1" dirty="0">
                <a:latin typeface="Arial"/>
                <a:cs typeface="Arial"/>
              </a:rPr>
              <a:t> &amp; Role: </a:t>
            </a:r>
          </a:p>
          <a:p>
            <a:pPr marL="285750" indent="-285750">
              <a:buFont typeface="Arial" panose="020B0604020202020204" pitchFamily="34" charset="0"/>
              <a:buChar char="•"/>
            </a:pPr>
            <a:r>
              <a:rPr lang="en-US" sz="1400" b="1" dirty="0">
                <a:latin typeface="Arial"/>
                <a:cs typeface="Arial"/>
              </a:rPr>
              <a:t>PI- CO PI- Graduate students, </a:t>
            </a:r>
            <a:r>
              <a:rPr lang="en-US" sz="1400" b="1" dirty="0" err="1">
                <a:latin typeface="Arial"/>
                <a:cs typeface="Arial"/>
              </a:rPr>
              <a:t>etc</a:t>
            </a:r>
            <a:endParaRPr lang="en-US" sz="1400" b="1" dirty="0">
              <a:latin typeface="Arial"/>
              <a:cs typeface="Arial"/>
            </a:endParaRPr>
          </a:p>
          <a:p>
            <a:endParaRPr lang="en-US" sz="1400" b="1" i="1" dirty="0">
              <a:latin typeface="Arial"/>
              <a:cs typeface="Arial"/>
            </a:endParaRPr>
          </a:p>
          <a:p>
            <a:r>
              <a:rPr lang="en-US" sz="1400" b="1" dirty="0">
                <a:latin typeface="Arial"/>
                <a:cs typeface="Arial"/>
              </a:rPr>
              <a:t>Time &amp; Effort:</a:t>
            </a:r>
          </a:p>
          <a:p>
            <a:pPr marL="285750" indent="-285750">
              <a:buFont typeface="Arial" panose="020B0604020202020204" pitchFamily="34" charset="0"/>
              <a:buChar char="•"/>
            </a:pPr>
            <a:r>
              <a:rPr lang="en-US" sz="1400" b="1" dirty="0">
                <a:latin typeface="Arial"/>
                <a:cs typeface="Arial"/>
              </a:rPr>
              <a:t>Full project – 50% calendar year (6 months)</a:t>
            </a:r>
          </a:p>
          <a:p>
            <a:pPr marL="285750" indent="-285750">
              <a:buFont typeface="Arial" panose="020B0604020202020204" pitchFamily="34" charset="0"/>
              <a:buChar char="•"/>
            </a:pPr>
            <a:r>
              <a:rPr lang="en-US" sz="1400" b="1" dirty="0">
                <a:latin typeface="Arial"/>
                <a:cs typeface="Arial"/>
              </a:rPr>
              <a:t>Pilot project – 25 % calendar year (3 months)</a:t>
            </a:r>
          </a:p>
          <a:p>
            <a:pPr marL="285750" indent="-285750">
              <a:buFont typeface="Arial" panose="020B0604020202020204" pitchFamily="34" charset="0"/>
              <a:buChar char="•"/>
            </a:pPr>
            <a:r>
              <a:rPr lang="en-US" sz="1400" b="1" dirty="0">
                <a:latin typeface="Arial"/>
                <a:cs typeface="Arial"/>
              </a:rPr>
              <a:t>Include base salary</a:t>
            </a:r>
          </a:p>
          <a:p>
            <a:endParaRPr lang="en-US" sz="1400" dirty="0">
              <a:latin typeface="Arial"/>
              <a:cs typeface="Arial"/>
            </a:endParaRPr>
          </a:p>
        </p:txBody>
      </p:sp>
      <p:sp>
        <p:nvSpPr>
          <p:cNvPr id="7" name="Left Arrow 9">
            <a:extLst>
              <a:ext uri="{FF2B5EF4-FFF2-40B4-BE49-F238E27FC236}">
                <a16:creationId xmlns:a16="http://schemas.microsoft.com/office/drawing/2014/main" id="{420FBA11-E93B-BDE3-399D-F5550B6DBD22}"/>
              </a:ext>
            </a:extLst>
          </p:cNvPr>
          <p:cNvSpPr/>
          <p:nvPr/>
        </p:nvSpPr>
        <p:spPr>
          <a:xfrm>
            <a:off x="4852339" y="1976908"/>
            <a:ext cx="625602" cy="32870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4">
            <a:extLst>
              <a:ext uri="{FF2B5EF4-FFF2-40B4-BE49-F238E27FC236}">
                <a16:creationId xmlns:a16="http://schemas.microsoft.com/office/drawing/2014/main" id="{AA72EC20-4F23-1EAB-5588-D08B2B7C6A37}"/>
              </a:ext>
            </a:extLst>
          </p:cNvPr>
          <p:cNvSpPr txBox="1"/>
          <p:nvPr/>
        </p:nvSpPr>
        <p:spPr>
          <a:xfrm>
            <a:off x="5549372" y="3986980"/>
            <a:ext cx="3411070" cy="2677656"/>
          </a:xfrm>
          <a:prstGeom prst="rect">
            <a:avLst/>
          </a:prstGeom>
          <a:noFill/>
          <a:ln>
            <a:solidFill>
              <a:srgbClr val="4F81BD"/>
            </a:solidFill>
          </a:ln>
        </p:spPr>
        <p:txBody>
          <a:bodyPr wrap="square" rtlCol="0">
            <a:spAutoFit/>
          </a:bodyPr>
          <a:lstStyle/>
          <a:p>
            <a:r>
              <a:rPr lang="en-US" sz="1400" b="1" dirty="0">
                <a:latin typeface="Arial"/>
                <a:cs typeface="Arial"/>
              </a:rPr>
              <a:t>Consultants Cost is not </a:t>
            </a:r>
            <a:r>
              <a:rPr lang="en-US" sz="1400" b="1" dirty="0" err="1">
                <a:latin typeface="Arial"/>
                <a:cs typeface="Arial"/>
              </a:rPr>
              <a:t>personel</a:t>
            </a:r>
            <a:r>
              <a:rPr lang="en-US" sz="1400" b="1" dirty="0">
                <a:latin typeface="Arial"/>
                <a:cs typeface="Arial"/>
              </a:rPr>
              <a:t>: </a:t>
            </a:r>
          </a:p>
          <a:p>
            <a:pPr marL="285750" indent="-285750">
              <a:buFont typeface="Arial" panose="020B0604020202020204" pitchFamily="34" charset="0"/>
              <a:buChar char="•"/>
            </a:pPr>
            <a:r>
              <a:rPr lang="en-US" sz="1400" b="1" dirty="0">
                <a:latin typeface="Arial"/>
                <a:cs typeface="Arial"/>
              </a:rPr>
              <a:t>Vendor</a:t>
            </a:r>
          </a:p>
          <a:p>
            <a:pPr marL="285750" indent="-285750">
              <a:buFont typeface="Arial" panose="020B0604020202020204" pitchFamily="34" charset="0"/>
              <a:buChar char="•"/>
            </a:pPr>
            <a:r>
              <a:rPr lang="en-US" sz="1400" b="1" dirty="0">
                <a:latin typeface="Arial"/>
                <a:cs typeface="Arial"/>
              </a:rPr>
              <a:t>Subcontract</a:t>
            </a:r>
          </a:p>
          <a:p>
            <a:pPr marL="285750" indent="-285750">
              <a:buFont typeface="Arial" panose="020B0604020202020204" pitchFamily="34" charset="0"/>
              <a:buChar char="•"/>
            </a:pPr>
            <a:endParaRPr lang="en-US" sz="1400" b="1" dirty="0">
              <a:latin typeface="Arial"/>
              <a:cs typeface="Arial"/>
            </a:endParaRPr>
          </a:p>
          <a:p>
            <a:r>
              <a:rPr lang="en-US" sz="1400" b="1" dirty="0">
                <a:latin typeface="Arial"/>
                <a:cs typeface="Arial"/>
              </a:rPr>
              <a:t>If exist a Subcontract you must include the information with the proposal</a:t>
            </a:r>
          </a:p>
          <a:p>
            <a:endParaRPr lang="en-US" sz="1400" b="1" dirty="0">
              <a:latin typeface="Arial"/>
              <a:cs typeface="Arial"/>
            </a:endParaRPr>
          </a:p>
          <a:p>
            <a:pPr marL="285750" indent="-285750">
              <a:buFont typeface="Arial" panose="020B0604020202020204" pitchFamily="34" charset="0"/>
              <a:buChar char="•"/>
            </a:pPr>
            <a:r>
              <a:rPr lang="en-US" sz="1400" b="1" dirty="0">
                <a:latin typeface="Arial"/>
                <a:cs typeface="Arial"/>
              </a:rPr>
              <a:t>Include all expenses to be incurred this first period</a:t>
            </a:r>
          </a:p>
          <a:p>
            <a:endParaRPr lang="en-US" sz="1400" b="1" i="1" dirty="0">
              <a:latin typeface="Arial"/>
              <a:cs typeface="Arial"/>
            </a:endParaRPr>
          </a:p>
          <a:p>
            <a:endParaRPr lang="en-US" sz="1400" dirty="0">
              <a:latin typeface="Arial"/>
              <a:cs typeface="Arial"/>
            </a:endParaRPr>
          </a:p>
        </p:txBody>
      </p:sp>
      <p:sp>
        <p:nvSpPr>
          <p:cNvPr id="10" name="TextBox 4">
            <a:extLst>
              <a:ext uri="{FF2B5EF4-FFF2-40B4-BE49-F238E27FC236}">
                <a16:creationId xmlns:a16="http://schemas.microsoft.com/office/drawing/2014/main" id="{F3189097-6827-6F40-328E-AA03DC3F3BAB}"/>
              </a:ext>
            </a:extLst>
          </p:cNvPr>
          <p:cNvSpPr txBox="1"/>
          <p:nvPr/>
        </p:nvSpPr>
        <p:spPr>
          <a:xfrm>
            <a:off x="5814023" y="1069344"/>
            <a:ext cx="2591690" cy="307777"/>
          </a:xfrm>
          <a:prstGeom prst="rect">
            <a:avLst/>
          </a:prstGeom>
          <a:noFill/>
          <a:ln>
            <a:solidFill>
              <a:srgbClr val="4F81BD"/>
            </a:solidFill>
          </a:ln>
        </p:spPr>
        <p:txBody>
          <a:bodyPr wrap="square" rtlCol="0">
            <a:spAutoFit/>
          </a:bodyPr>
          <a:lstStyle/>
          <a:p>
            <a:pPr algn="ctr"/>
            <a:r>
              <a:rPr lang="en-US" sz="1400" b="1" dirty="0">
                <a:latin typeface="Arial"/>
                <a:cs typeface="Arial"/>
              </a:rPr>
              <a:t>First year of the project</a:t>
            </a:r>
          </a:p>
        </p:txBody>
      </p:sp>
    </p:spTree>
    <p:extLst>
      <p:ext uri="{BB962C8B-B14F-4D97-AF65-F5344CB8AC3E}">
        <p14:creationId xmlns:p14="http://schemas.microsoft.com/office/powerpoint/2010/main" val="5722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B565E-CA1D-3342-8B5E-9E9FD0AA24B6}"/>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04172" y="0"/>
            <a:ext cx="9144000" cy="6385342"/>
          </a:xfrm>
          <a:prstGeom prst="rect">
            <a:avLst/>
          </a:prstGeom>
        </p:spPr>
      </p:pic>
      <p:sp>
        <p:nvSpPr>
          <p:cNvPr id="2" name="TextBox 1">
            <a:extLst>
              <a:ext uri="{FF2B5EF4-FFF2-40B4-BE49-F238E27FC236}">
                <a16:creationId xmlns:a16="http://schemas.microsoft.com/office/drawing/2014/main" id="{541961CF-CCB8-2247-9A5E-ED4CE629A742}"/>
              </a:ext>
            </a:extLst>
          </p:cNvPr>
          <p:cNvSpPr txBox="1"/>
          <p:nvPr/>
        </p:nvSpPr>
        <p:spPr>
          <a:xfrm>
            <a:off x="1122219" y="2151727"/>
            <a:ext cx="5056909" cy="2308324"/>
          </a:xfrm>
          <a:prstGeom prst="rect">
            <a:avLst/>
          </a:prstGeom>
          <a:solidFill>
            <a:schemeClr val="bg1"/>
          </a:solidFill>
        </p:spPr>
        <p:txBody>
          <a:bodyPr wrap="square" rtlCol="0">
            <a:spAutoFit/>
          </a:bodyPr>
          <a:lstStyle/>
          <a:p>
            <a:r>
              <a:rPr lang="en-US" sz="7200" b="1" dirty="0">
                <a:latin typeface="Avenir Next" panose="020B0503020202020204" pitchFamily="34" charset="0"/>
              </a:rPr>
              <a:t>NETWORK IMPACT</a:t>
            </a:r>
          </a:p>
        </p:txBody>
      </p:sp>
    </p:spTree>
    <p:extLst>
      <p:ext uri="{BB962C8B-B14F-4D97-AF65-F5344CB8AC3E}">
        <p14:creationId xmlns:p14="http://schemas.microsoft.com/office/powerpoint/2010/main" val="310816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58"/>
            <a:ext cx="2463553" cy="645610"/>
          </a:xfrm>
          <a:solidFill>
            <a:schemeClr val="accent3">
              <a:lumMod val="20000"/>
              <a:lumOff val="80000"/>
            </a:schemeClr>
          </a:solidFill>
          <a:ln>
            <a:solidFill>
              <a:schemeClr val="accent1"/>
            </a:solidFill>
          </a:ln>
        </p:spPr>
        <p:txBody>
          <a:bodyPr>
            <a:normAutofit/>
          </a:bodyPr>
          <a:lstStyle/>
          <a:p>
            <a:r>
              <a:rPr lang="en-US" sz="3600" b="1" dirty="0">
                <a:latin typeface="Arial" panose="020B0604020202020204" pitchFamily="34" charset="0"/>
                <a:cs typeface="Arial" panose="020B0604020202020204" pitchFamily="34" charset="0"/>
              </a:rPr>
              <a:t>Budget</a:t>
            </a:r>
          </a:p>
        </p:txBody>
      </p:sp>
      <p:pic>
        <p:nvPicPr>
          <p:cNvPr id="4" name="Picture 3" descr="fp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499" y="185454"/>
            <a:ext cx="5184560" cy="6709430"/>
          </a:xfrm>
          <a:prstGeom prst="rect">
            <a:avLst/>
          </a:prstGeom>
        </p:spPr>
      </p:pic>
      <p:sp>
        <p:nvSpPr>
          <p:cNvPr id="7" name="CuadroTexto 6">
            <a:extLst>
              <a:ext uri="{FF2B5EF4-FFF2-40B4-BE49-F238E27FC236}">
                <a16:creationId xmlns:a16="http://schemas.microsoft.com/office/drawing/2014/main" id="{1DC7EF6C-2DB8-3902-E8CE-A44BEE0E2B31}"/>
              </a:ext>
            </a:extLst>
          </p:cNvPr>
          <p:cNvSpPr txBox="1"/>
          <p:nvPr/>
        </p:nvSpPr>
        <p:spPr>
          <a:xfrm>
            <a:off x="563732" y="5345227"/>
            <a:ext cx="2765394" cy="923330"/>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Consult with Ms. Jessyka Rosado for all your budgeting needs!</a:t>
            </a:r>
          </a:p>
        </p:txBody>
      </p:sp>
      <p:sp>
        <p:nvSpPr>
          <p:cNvPr id="8" name="TextBox 4">
            <a:extLst>
              <a:ext uri="{FF2B5EF4-FFF2-40B4-BE49-F238E27FC236}">
                <a16:creationId xmlns:a16="http://schemas.microsoft.com/office/drawing/2014/main" id="{EC85823D-8ABA-DECE-6550-C741060C3980}"/>
              </a:ext>
            </a:extLst>
          </p:cNvPr>
          <p:cNvSpPr txBox="1"/>
          <p:nvPr/>
        </p:nvSpPr>
        <p:spPr>
          <a:xfrm>
            <a:off x="326429" y="2016675"/>
            <a:ext cx="3411070" cy="3046988"/>
          </a:xfrm>
          <a:prstGeom prst="rect">
            <a:avLst/>
          </a:prstGeom>
          <a:noFill/>
          <a:ln>
            <a:solidFill>
              <a:srgbClr val="4F81BD"/>
            </a:solidFill>
          </a:ln>
        </p:spPr>
        <p:txBody>
          <a:bodyPr wrap="square" rtlCol="0">
            <a:spAutoFit/>
          </a:bodyPr>
          <a:lstStyle/>
          <a:p>
            <a:pPr marL="285750" indent="-285750">
              <a:buFont typeface="Arial" panose="020B0604020202020204" pitchFamily="34" charset="0"/>
              <a:buChar char="•"/>
            </a:pPr>
            <a:r>
              <a:rPr lang="en-US" sz="1600" b="1" dirty="0">
                <a:latin typeface="Arial"/>
                <a:cs typeface="Arial"/>
              </a:rPr>
              <a:t>Submit each line of expenses by project year</a:t>
            </a:r>
          </a:p>
          <a:p>
            <a:pPr marL="285750" indent="-285750">
              <a:buFont typeface="Arial" panose="020B0604020202020204" pitchFamily="34" charset="0"/>
              <a:buChar char="•"/>
            </a:pPr>
            <a:endParaRPr lang="en-US" sz="1600" b="1" dirty="0">
              <a:latin typeface="Arial"/>
              <a:cs typeface="Arial"/>
            </a:endParaRPr>
          </a:p>
          <a:p>
            <a:pPr marL="285750" indent="-285750">
              <a:buFont typeface="Arial" panose="020B0604020202020204" pitchFamily="34" charset="0"/>
              <a:buChar char="•"/>
            </a:pPr>
            <a:r>
              <a:rPr lang="en-US" sz="1600" b="1" dirty="0">
                <a:latin typeface="Arial"/>
                <a:cs typeface="Arial"/>
              </a:rPr>
              <a:t>You need to include the justification of the budget in accordance with the information that is present on this page</a:t>
            </a:r>
          </a:p>
          <a:p>
            <a:pPr marL="285750" indent="-285750">
              <a:buFont typeface="Arial" panose="020B0604020202020204" pitchFamily="34" charset="0"/>
              <a:buChar char="•"/>
            </a:pPr>
            <a:endParaRPr lang="en-US" sz="1600" b="1" dirty="0">
              <a:latin typeface="Arial"/>
              <a:cs typeface="Arial"/>
            </a:endParaRPr>
          </a:p>
          <a:p>
            <a:pPr marL="285750" indent="-285750">
              <a:buFont typeface="Arial" panose="020B0604020202020204" pitchFamily="34" charset="0"/>
              <a:buChar char="•"/>
            </a:pPr>
            <a:r>
              <a:rPr lang="en-US" sz="1600" b="1" dirty="0">
                <a:latin typeface="Arial"/>
                <a:cs typeface="Arial"/>
              </a:rPr>
              <a:t>The budget justification is the explanation of what you are going to use and its cost.</a:t>
            </a:r>
            <a:endParaRPr lang="en-US" sz="1600" dirty="0">
              <a:latin typeface="Arial"/>
              <a:cs typeface="Arial"/>
            </a:endParaRPr>
          </a:p>
        </p:txBody>
      </p:sp>
      <p:sp>
        <p:nvSpPr>
          <p:cNvPr id="9" name="TextBox 4">
            <a:extLst>
              <a:ext uri="{FF2B5EF4-FFF2-40B4-BE49-F238E27FC236}">
                <a16:creationId xmlns:a16="http://schemas.microsoft.com/office/drawing/2014/main" id="{9E21686B-1DF3-C177-5E1B-A70664815058}"/>
              </a:ext>
            </a:extLst>
          </p:cNvPr>
          <p:cNvSpPr txBox="1"/>
          <p:nvPr/>
        </p:nvSpPr>
        <p:spPr>
          <a:xfrm>
            <a:off x="457200" y="1088101"/>
            <a:ext cx="2591690" cy="307777"/>
          </a:xfrm>
          <a:prstGeom prst="rect">
            <a:avLst/>
          </a:prstGeom>
          <a:noFill/>
          <a:ln>
            <a:solidFill>
              <a:srgbClr val="4F81BD"/>
            </a:solidFill>
          </a:ln>
        </p:spPr>
        <p:txBody>
          <a:bodyPr wrap="square" rtlCol="0">
            <a:spAutoFit/>
          </a:bodyPr>
          <a:lstStyle/>
          <a:p>
            <a:pPr algn="ctr"/>
            <a:r>
              <a:rPr lang="en-US" sz="1400" b="1" dirty="0">
                <a:latin typeface="Arial"/>
                <a:cs typeface="Arial"/>
              </a:rPr>
              <a:t>For the entire period</a:t>
            </a:r>
          </a:p>
        </p:txBody>
      </p:sp>
    </p:spTree>
    <p:extLst>
      <p:ext uri="{BB962C8B-B14F-4D97-AF65-F5344CB8AC3E}">
        <p14:creationId xmlns:p14="http://schemas.microsoft.com/office/powerpoint/2010/main" val="23466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9364" y="607010"/>
            <a:ext cx="356075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a:cs typeface="Arial"/>
              </a:rPr>
              <a:t>Please, include a </a:t>
            </a:r>
            <a:r>
              <a:rPr lang="en-US" sz="2400" b="1" dirty="0">
                <a:latin typeface="Arial"/>
                <a:cs typeface="Arial"/>
              </a:rPr>
              <a:t>checklist </a:t>
            </a:r>
            <a:r>
              <a:rPr lang="en-US" sz="2400" dirty="0">
                <a:latin typeface="Arial"/>
                <a:cs typeface="Arial"/>
              </a:rPr>
              <a:t>at the end of your application.</a:t>
            </a:r>
          </a:p>
          <a:p>
            <a:pPr marL="342900" indent="-342900">
              <a:buFont typeface="Arial" panose="020B0604020202020204" pitchFamily="34" charset="0"/>
              <a:buChar char="•"/>
            </a:pPr>
            <a:endParaRPr lang="en-US" sz="2400" dirty="0">
              <a:latin typeface="Arial"/>
              <a:cs typeface="Arial"/>
            </a:endParaRPr>
          </a:p>
          <a:p>
            <a:pPr marL="342900" indent="-342900">
              <a:buFont typeface="Arial" panose="020B0604020202020204" pitchFamily="34" charset="0"/>
              <a:buChar char="•"/>
            </a:pPr>
            <a:r>
              <a:rPr lang="en-US" sz="2400" dirty="0">
                <a:latin typeface="Arial"/>
                <a:cs typeface="Arial"/>
              </a:rPr>
              <a:t>Your institution must have a </a:t>
            </a:r>
            <a:r>
              <a:rPr lang="en-US" sz="2400" b="1" dirty="0">
                <a:latin typeface="Arial"/>
                <a:cs typeface="Arial"/>
              </a:rPr>
              <a:t>FHA agreement </a:t>
            </a:r>
            <a:r>
              <a:rPr lang="en-US" sz="2400" dirty="0">
                <a:latin typeface="Arial"/>
                <a:cs typeface="Arial"/>
              </a:rPr>
              <a:t>with the Department of Human Health. </a:t>
            </a:r>
          </a:p>
          <a:p>
            <a:pPr marL="342900" indent="-342900">
              <a:buFont typeface="Arial" panose="020B0604020202020204" pitchFamily="34" charset="0"/>
              <a:buChar char="•"/>
            </a:pPr>
            <a:endParaRPr lang="en-US" sz="2400" dirty="0">
              <a:latin typeface="Arial"/>
              <a:cs typeface="Arial"/>
            </a:endParaRPr>
          </a:p>
          <a:p>
            <a:pPr marL="342900" indent="-342900">
              <a:buFont typeface="Arial" panose="020B0604020202020204" pitchFamily="34" charset="0"/>
              <a:buChar char="•"/>
            </a:pPr>
            <a:r>
              <a:rPr lang="en-US" sz="2400" dirty="0">
                <a:latin typeface="Arial"/>
                <a:cs typeface="Arial"/>
              </a:rPr>
              <a:t>The indirect costs (FHA costs) have to be included in the proposal.</a:t>
            </a:r>
          </a:p>
        </p:txBody>
      </p:sp>
      <p:pic>
        <p:nvPicPr>
          <p:cNvPr id="3" name="Picture 2" descr="Checkl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5299364" cy="6858000"/>
          </a:xfrm>
          <a:prstGeom prst="rect">
            <a:avLst/>
          </a:prstGeom>
        </p:spPr>
      </p:pic>
      <p:pic>
        <p:nvPicPr>
          <p:cNvPr id="2" name="Imagen 1">
            <a:extLst>
              <a:ext uri="{FF2B5EF4-FFF2-40B4-BE49-F238E27FC236}">
                <a16:creationId xmlns:a16="http://schemas.microsoft.com/office/drawing/2014/main" id="{7981EE38-0CD2-6D99-FEE8-9F102F28DC22}"/>
              </a:ext>
            </a:extLst>
          </p:cNvPr>
          <p:cNvPicPr>
            <a:picLocks noChangeAspect="1"/>
          </p:cNvPicPr>
          <p:nvPr/>
        </p:nvPicPr>
        <p:blipFill>
          <a:blip r:embed="rId3"/>
          <a:stretch>
            <a:fillRect/>
          </a:stretch>
        </p:blipFill>
        <p:spPr>
          <a:xfrm rot="16200000">
            <a:off x="4394201" y="2108198"/>
            <a:ext cx="355599" cy="9144001"/>
          </a:xfrm>
          <a:prstGeom prst="rect">
            <a:avLst/>
          </a:prstGeom>
        </p:spPr>
      </p:pic>
    </p:spTree>
    <p:extLst>
      <p:ext uri="{BB962C8B-B14F-4D97-AF65-F5344CB8AC3E}">
        <p14:creationId xmlns:p14="http://schemas.microsoft.com/office/powerpoint/2010/main" val="28707112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040" y="589464"/>
            <a:ext cx="4653262" cy="572052"/>
          </a:xfrm>
        </p:spPr>
        <p:txBody>
          <a:bodyPr>
            <a:normAutofit/>
          </a:bodyPr>
          <a:lstStyle/>
          <a:p>
            <a:pPr algn="l"/>
            <a:r>
              <a:rPr lang="en-US" sz="2800" b="1" dirty="0">
                <a:latin typeface="Arial"/>
                <a:cs typeface="Arial"/>
              </a:rPr>
              <a:t>Your INBRE DRPP Award</a:t>
            </a:r>
          </a:p>
        </p:txBody>
      </p:sp>
      <p:sp>
        <p:nvSpPr>
          <p:cNvPr id="3" name="Subtitle 2"/>
          <p:cNvSpPr>
            <a:spLocks noGrp="1"/>
          </p:cNvSpPr>
          <p:nvPr>
            <p:ph type="subTitle" idx="1"/>
          </p:nvPr>
        </p:nvSpPr>
        <p:spPr>
          <a:xfrm>
            <a:off x="347353" y="2056461"/>
            <a:ext cx="8612010" cy="4419932"/>
          </a:xfrm>
        </p:spPr>
        <p:txBody>
          <a:bodyPr>
            <a:noAutofit/>
          </a:bodyPr>
          <a:lstStyle/>
          <a:p>
            <a:pPr marL="457200" indent="-457200" algn="l">
              <a:buFont typeface="Arial"/>
              <a:buChar char="•"/>
            </a:pPr>
            <a:r>
              <a:rPr lang="en-US" dirty="0">
                <a:solidFill>
                  <a:schemeClr val="tx1"/>
                </a:solidFill>
                <a:latin typeface="Arial"/>
                <a:cs typeface="Arial"/>
              </a:rPr>
              <a:t>Please, note that prior to starting your project, you are required to contact the PR-INBRE Bioinformatics Resource Core at </a:t>
            </a:r>
            <a:r>
              <a:rPr lang="en-US" b="1" dirty="0">
                <a:solidFill>
                  <a:schemeClr val="tx1"/>
                </a:solidFill>
                <a:latin typeface="Arial"/>
                <a:cs typeface="Arial"/>
              </a:rPr>
              <a:t>help@hpcf.upr.edu</a:t>
            </a:r>
            <a:r>
              <a:rPr lang="en-US" dirty="0">
                <a:solidFill>
                  <a:schemeClr val="tx1"/>
                </a:solidFill>
                <a:latin typeface="Arial"/>
                <a:cs typeface="Arial"/>
              </a:rPr>
              <a:t>, to receive their advice and guidance in designing and analyzing your experiments. </a:t>
            </a:r>
          </a:p>
          <a:p>
            <a:pPr marL="457200" indent="-457200" algn="l">
              <a:buFont typeface="Arial"/>
              <a:buChar char="•"/>
            </a:pPr>
            <a:r>
              <a:rPr lang="en-US" dirty="0">
                <a:solidFill>
                  <a:schemeClr val="tx1"/>
                </a:solidFill>
                <a:latin typeface="Arial"/>
                <a:cs typeface="Arial"/>
              </a:rPr>
              <a:t>Please, include this award in your </a:t>
            </a:r>
            <a:r>
              <a:rPr lang="en-US" dirty="0" err="1">
                <a:solidFill>
                  <a:schemeClr val="tx1"/>
                </a:solidFill>
                <a:latin typeface="Arial"/>
                <a:cs typeface="Arial"/>
              </a:rPr>
              <a:t>biosketch</a:t>
            </a:r>
            <a:r>
              <a:rPr lang="en-US" dirty="0">
                <a:solidFill>
                  <a:schemeClr val="tx1"/>
                </a:solidFill>
                <a:latin typeface="Arial"/>
                <a:cs typeface="Arial"/>
              </a:rPr>
              <a:t> as a subproject from the NIGMS/</a:t>
            </a:r>
            <a:r>
              <a:rPr lang="en-US" b="1" dirty="0">
                <a:solidFill>
                  <a:schemeClr val="tx1"/>
                </a:solidFill>
                <a:latin typeface="Arial"/>
                <a:cs typeface="Arial"/>
              </a:rPr>
              <a:t>INBRE award P21 GM103475-22</a:t>
            </a:r>
            <a:r>
              <a:rPr lang="en-US" dirty="0">
                <a:solidFill>
                  <a:schemeClr val="tx1"/>
                </a:solidFill>
                <a:latin typeface="Arial"/>
                <a:cs typeface="Arial"/>
              </a:rPr>
              <a:t>, Project Title: “Advancing Competitive Biomedical Research in Puerto Rico”, PI: Jose Rodriguez-Medina, Ph.D. </a:t>
            </a:r>
          </a:p>
          <a:p>
            <a:pPr marL="457200" indent="-457200" algn="l">
              <a:buFont typeface="Arial"/>
              <a:buChar char="•"/>
            </a:pPr>
            <a:r>
              <a:rPr lang="en-US" dirty="0">
                <a:solidFill>
                  <a:schemeClr val="tx1"/>
                </a:solidFill>
                <a:latin typeface="Arial"/>
                <a:cs typeface="Arial"/>
              </a:rPr>
              <a:t>You are the </a:t>
            </a:r>
            <a:r>
              <a:rPr lang="en-US" b="1" dirty="0">
                <a:solidFill>
                  <a:schemeClr val="tx1"/>
                </a:solidFill>
                <a:latin typeface="Arial"/>
                <a:cs typeface="Arial"/>
              </a:rPr>
              <a:t>PI of a subproject </a:t>
            </a:r>
            <a:r>
              <a:rPr lang="en-US" dirty="0">
                <a:solidFill>
                  <a:schemeClr val="tx1"/>
                </a:solidFill>
                <a:latin typeface="Arial"/>
                <a:cs typeface="Arial"/>
              </a:rPr>
              <a:t>under this award, and should list your name and title of sub project following this information.</a:t>
            </a:r>
          </a:p>
          <a:p>
            <a:pPr marL="457200" indent="-457200" algn="l">
              <a:buFont typeface="Arial"/>
              <a:buChar char="•"/>
            </a:pPr>
            <a:r>
              <a:rPr lang="en-US" b="1" dirty="0">
                <a:solidFill>
                  <a:schemeClr val="tx1"/>
                </a:solidFill>
                <a:latin typeface="Arial"/>
                <a:cs typeface="Arial"/>
              </a:rPr>
              <a:t>Any publications resulting from the use of these funds </a:t>
            </a:r>
            <a:r>
              <a:rPr lang="en-US" dirty="0">
                <a:solidFill>
                  <a:schemeClr val="tx1"/>
                </a:solidFill>
                <a:latin typeface="Arial"/>
                <a:cs typeface="Arial"/>
              </a:rPr>
              <a:t>should acknowledge the PR-INBRE Program with the following statements: "Research reported in this publication was supported by an Institutional Development Award (</a:t>
            </a:r>
            <a:r>
              <a:rPr lang="en-US" dirty="0" err="1">
                <a:solidFill>
                  <a:schemeClr val="tx1"/>
                </a:solidFill>
                <a:latin typeface="Arial"/>
                <a:cs typeface="Arial"/>
              </a:rPr>
              <a:t>IDeA</a:t>
            </a:r>
            <a:r>
              <a:rPr lang="en-US" dirty="0">
                <a:solidFill>
                  <a:schemeClr val="tx1"/>
                </a:solidFill>
                <a:latin typeface="Arial"/>
                <a:cs typeface="Arial"/>
              </a:rPr>
              <a:t>) from the National Institute of General Medical Sciences of the National Institutes of Health under grant number P20 GM103475-21. The content is solely the responsibility of the authors and does not necessarily represent the official views of the National Institutes of Health.”  </a:t>
            </a:r>
          </a:p>
        </p:txBody>
      </p:sp>
      <p:pic>
        <p:nvPicPr>
          <p:cNvPr id="5" name="Imagen 4">
            <a:extLst>
              <a:ext uri="{FF2B5EF4-FFF2-40B4-BE49-F238E27FC236}">
                <a16:creationId xmlns:a16="http://schemas.microsoft.com/office/drawing/2014/main" id="{F279E4BF-253B-318D-7902-02020B599459}"/>
              </a:ext>
            </a:extLst>
          </p:cNvPr>
          <p:cNvPicPr>
            <a:picLocks noChangeAspect="1"/>
          </p:cNvPicPr>
          <p:nvPr/>
        </p:nvPicPr>
        <p:blipFill>
          <a:blip r:embed="rId2"/>
          <a:stretch>
            <a:fillRect/>
          </a:stretch>
        </p:blipFill>
        <p:spPr>
          <a:xfrm>
            <a:off x="0" y="0"/>
            <a:ext cx="347353" cy="6858000"/>
          </a:xfrm>
          <a:prstGeom prst="rect">
            <a:avLst/>
          </a:prstGeom>
        </p:spPr>
      </p:pic>
      <p:pic>
        <p:nvPicPr>
          <p:cNvPr id="9" name="Imagen 8">
            <a:extLst>
              <a:ext uri="{FF2B5EF4-FFF2-40B4-BE49-F238E27FC236}">
                <a16:creationId xmlns:a16="http://schemas.microsoft.com/office/drawing/2014/main" id="{0B1C8137-9F74-17EF-55BF-6BF8FEBD7CB8}"/>
              </a:ext>
            </a:extLst>
          </p:cNvPr>
          <p:cNvPicPr>
            <a:picLocks noChangeAspect="1"/>
          </p:cNvPicPr>
          <p:nvPr/>
        </p:nvPicPr>
        <p:blipFill>
          <a:blip r:embed="rId3"/>
          <a:stretch>
            <a:fillRect/>
          </a:stretch>
        </p:blipFill>
        <p:spPr>
          <a:xfrm>
            <a:off x="5223753" y="0"/>
            <a:ext cx="3735610" cy="1947099"/>
          </a:xfrm>
          <a:prstGeom prst="rect">
            <a:avLst/>
          </a:prstGeom>
        </p:spPr>
      </p:pic>
    </p:spTree>
    <p:extLst>
      <p:ext uri="{BB962C8B-B14F-4D97-AF65-F5344CB8AC3E}">
        <p14:creationId xmlns:p14="http://schemas.microsoft.com/office/powerpoint/2010/main" val="1062442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554"/>
            <a:ext cx="8229600" cy="1143000"/>
          </a:xfrm>
          <a:solidFill>
            <a:schemeClr val="accent3">
              <a:lumMod val="20000"/>
              <a:lumOff val="80000"/>
            </a:schemeClr>
          </a:solidFill>
          <a:ln>
            <a:solidFill>
              <a:srgbClr val="4472C4"/>
            </a:solidFill>
          </a:ln>
        </p:spPr>
        <p:txBody>
          <a:bodyPr>
            <a:normAutofit/>
          </a:bodyPr>
          <a:lstStyle/>
          <a:p>
            <a:r>
              <a:rPr lang="en-US" sz="3600" b="1" dirty="0">
                <a:latin typeface="Arial" panose="020B0604020202020204" pitchFamily="34" charset="0"/>
                <a:cs typeface="Arial" panose="020B0604020202020204" pitchFamily="34" charset="0"/>
              </a:rPr>
              <a:t>DRPP Activities</a:t>
            </a:r>
          </a:p>
        </p:txBody>
      </p:sp>
      <p:sp>
        <p:nvSpPr>
          <p:cNvPr id="3" name="TextBox 2">
            <a:extLst>
              <a:ext uri="{FF2B5EF4-FFF2-40B4-BE49-F238E27FC236}">
                <a16:creationId xmlns:a16="http://schemas.microsoft.com/office/drawing/2014/main" id="{1FE7F22D-1CAC-C74E-BD27-E42BDA267615}"/>
              </a:ext>
            </a:extLst>
          </p:cNvPr>
          <p:cNvSpPr txBox="1"/>
          <p:nvPr/>
        </p:nvSpPr>
        <p:spPr>
          <a:xfrm>
            <a:off x="457199" y="3692678"/>
            <a:ext cx="831970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Monthly peer-review meetings, quarterly writing club.</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Review of grant applications and manuscripts.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Published manuscripts need to have PMCID numbers from my bibliography (NIH Era Commons)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Annual PRINBRE retreat and EAC meeting.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Workshops, seminars, mentoring.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Annual progress reports</a:t>
            </a:r>
          </a:p>
        </p:txBody>
      </p:sp>
      <p:sp>
        <p:nvSpPr>
          <p:cNvPr id="4" name="Rectangle 3">
            <a:extLst>
              <a:ext uri="{FF2B5EF4-FFF2-40B4-BE49-F238E27FC236}">
                <a16:creationId xmlns:a16="http://schemas.microsoft.com/office/drawing/2014/main" id="{A1105B37-8D68-DB45-BEF1-D31ADA9C0493}"/>
              </a:ext>
            </a:extLst>
          </p:cNvPr>
          <p:cNvSpPr/>
          <p:nvPr/>
        </p:nvSpPr>
        <p:spPr>
          <a:xfrm>
            <a:off x="4057650" y="1842238"/>
            <a:ext cx="4953920" cy="1754326"/>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1">
                    <a:lumMod val="40000"/>
                    <a:lumOff val="60000"/>
                  </a:schemeClr>
                </a:solidFill>
              </a:rPr>
              <a:t>Welcome to the </a:t>
            </a:r>
          </a:p>
          <a:p>
            <a:pPr algn="ctr"/>
            <a:r>
              <a:rPr lang="en-US" sz="5400" b="1" dirty="0">
                <a:ln w="22225">
                  <a:solidFill>
                    <a:schemeClr val="accent2"/>
                  </a:solidFill>
                  <a:prstDash val="solid"/>
                </a:ln>
                <a:solidFill>
                  <a:schemeClr val="accent1">
                    <a:lumMod val="40000"/>
                    <a:lumOff val="60000"/>
                  </a:schemeClr>
                </a:solidFill>
              </a:rPr>
              <a:t>PRINBRE Family!</a:t>
            </a:r>
          </a:p>
        </p:txBody>
      </p:sp>
      <p:pic>
        <p:nvPicPr>
          <p:cNvPr id="7" name="Imagen 6">
            <a:extLst>
              <a:ext uri="{FF2B5EF4-FFF2-40B4-BE49-F238E27FC236}">
                <a16:creationId xmlns:a16="http://schemas.microsoft.com/office/drawing/2014/main" id="{47A1049E-786D-92C5-09D9-5E0EC20BE133}"/>
              </a:ext>
            </a:extLst>
          </p:cNvPr>
          <p:cNvPicPr>
            <a:picLocks noChangeAspect="1"/>
          </p:cNvPicPr>
          <p:nvPr/>
        </p:nvPicPr>
        <p:blipFill>
          <a:blip r:embed="rId2"/>
          <a:stretch>
            <a:fillRect/>
          </a:stretch>
        </p:blipFill>
        <p:spPr>
          <a:xfrm>
            <a:off x="379379" y="1611050"/>
            <a:ext cx="3600450" cy="2038350"/>
          </a:xfrm>
          <a:prstGeom prst="rect">
            <a:avLst/>
          </a:prstGeom>
        </p:spPr>
      </p:pic>
    </p:spTree>
    <p:extLst>
      <p:ext uri="{BB962C8B-B14F-4D97-AF65-F5344CB8AC3E}">
        <p14:creationId xmlns:p14="http://schemas.microsoft.com/office/powerpoint/2010/main" val="4109044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AABB7-4541-F045-8DE0-EA057314E834}"/>
              </a:ext>
            </a:extLst>
          </p:cNvPr>
          <p:cNvPicPr>
            <a:picLocks noChangeAspect="1"/>
          </p:cNvPicPr>
          <p:nvPr/>
        </p:nvPicPr>
        <p:blipFill>
          <a:blip r:embed="rId2"/>
          <a:stretch>
            <a:fillRect/>
          </a:stretch>
        </p:blipFill>
        <p:spPr>
          <a:xfrm>
            <a:off x="205740" y="881709"/>
            <a:ext cx="9201149" cy="5364156"/>
          </a:xfrm>
          <a:prstGeom prst="rect">
            <a:avLst/>
          </a:prstGeom>
        </p:spPr>
      </p:pic>
    </p:spTree>
    <p:extLst>
      <p:ext uri="{BB962C8B-B14F-4D97-AF65-F5344CB8AC3E}">
        <p14:creationId xmlns:p14="http://schemas.microsoft.com/office/powerpoint/2010/main" val="37350769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2949</TotalTime>
  <Words>7343</Words>
  <Application>Microsoft Macintosh PowerPoint</Application>
  <PresentationFormat>On-screen Show (4:3)</PresentationFormat>
  <Paragraphs>772</Paragraphs>
  <Slides>83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Abadi</vt:lpstr>
      <vt:lpstr>Arial</vt:lpstr>
      <vt:lpstr>Avenir Next</vt:lpstr>
      <vt:lpstr>Avenir Next Condensed</vt:lpstr>
      <vt:lpstr>Calibri</vt:lpstr>
      <vt:lpstr>Calibri Light</vt:lpstr>
      <vt:lpstr>Century Gothic</vt:lpstr>
      <vt:lpstr>DIN Alternate</vt:lpstr>
      <vt:lpstr>Wingdings</vt:lpstr>
      <vt:lpstr>Tema de Office</vt:lpstr>
      <vt:lpstr>PowerPoint Presentation</vt:lpstr>
      <vt:lpstr>Developmental Research Projects Program (DRPP)  Informational Workshop 2025-2026 Grant Cycle </vt:lpstr>
      <vt:lpstr>PowerPoint Presentation</vt:lpstr>
      <vt:lpstr>PowerPoint Presentation</vt:lpstr>
      <vt:lpstr>External Advisory Committee </vt:lpstr>
      <vt:lpstr>PowerPoint Presentation</vt:lpstr>
      <vt:lpstr>PowerPoint Presentation</vt:lpstr>
      <vt:lpstr>PowerPoint Presentation</vt:lpstr>
      <vt:lpstr>PowerPoint Presentation</vt:lpstr>
      <vt:lpstr>GOAL 1</vt:lpstr>
      <vt:lpstr>GOAL 2</vt:lpstr>
      <vt:lpstr>GOAL 3</vt:lpstr>
      <vt:lpstr>PowerPoint Presentation</vt:lpstr>
      <vt:lpstr>PowerPoint Presentation</vt:lpstr>
      <vt:lpstr>Developmental Research Projects Program Core Team</vt:lpstr>
      <vt:lpstr>Core Specific Aims</vt:lpstr>
      <vt:lpstr>PowerPoint Presentation</vt:lpstr>
      <vt:lpstr>PowerPoint Presentation</vt:lpstr>
      <vt:lpstr> Developmental Research Projects Program (DRPP) 2P20GM103475-21 Budget: 1.5 million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Opportunity Announcement (FOA)</vt:lpstr>
      <vt:lpstr>Developmental Plan</vt:lpstr>
      <vt:lpstr>INBRE EAC Expertise</vt:lpstr>
      <vt:lpstr>INBRE Cores http://inbre.hpcf.upr.edu/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Contents of a Research Plan Page:32, PHS398 instructions</vt:lpstr>
      <vt:lpstr>SPECIFIC AIMS One Page (not included in 6 or 12 page limit)</vt:lpstr>
      <vt:lpstr>PowerPoint Presentation</vt:lpstr>
      <vt:lpstr>Specific Aims</vt:lpstr>
      <vt:lpstr>Specific Aims:  Don’ts</vt:lpstr>
      <vt:lpstr>APPROACH: 6 Pages pilot proposals, 12 pages Full proposals Significance and Innovation</vt:lpstr>
      <vt:lpstr>PowerPoint Presentation</vt:lpstr>
      <vt:lpstr>PowerPoint Presentation</vt:lpstr>
      <vt:lpstr>PowerPoint Presentation</vt:lpstr>
      <vt:lpstr>PowerPoint Presentation</vt:lpstr>
      <vt:lpstr>PowerPoint Presentation</vt:lpstr>
      <vt:lpstr>Preliminary Studies (can be in Significance or in Research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questions you should answer in each specific aims section of the research strategy</vt:lpstr>
      <vt:lpstr>10 questions you should answer in each specific aims section, cont.</vt:lpstr>
      <vt:lpstr>PowerPoint Presentation</vt:lpstr>
      <vt:lpstr> Other Attachments (Page 36, PHS398 Guide) </vt:lpstr>
      <vt:lpstr>Other Attachments</vt:lpstr>
      <vt:lpstr>Human Subjects Research https://humansubjects.nih.gov/nih-human-subjects-policies-guidance</vt:lpstr>
      <vt:lpstr>PowerPoint Presentation</vt:lpstr>
      <vt:lpstr>PowerPoint Presentation</vt:lpstr>
      <vt:lpstr>PowerPoint Presentation</vt:lpstr>
      <vt:lpstr>Other Important Issues</vt:lpstr>
      <vt:lpstr>Budget</vt:lpstr>
      <vt:lpstr>Budget</vt:lpstr>
      <vt:lpstr>PowerPoint Presentation</vt:lpstr>
      <vt:lpstr>Your INBRE DRPP Award</vt:lpstr>
      <vt:lpstr>DRPP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Meeting 2016/2017 Grant Cycle</dc:title>
  <dc:creator>Su  Dharmawardhane</dc:creator>
  <cp:lastModifiedBy>Surangani Dharmawardhane</cp:lastModifiedBy>
  <cp:revision>631</cp:revision>
  <dcterms:created xsi:type="dcterms:W3CDTF">2016-02-06T18:25:55Z</dcterms:created>
  <dcterms:modified xsi:type="dcterms:W3CDTF">2024-11-15T16:50:39Z</dcterms:modified>
</cp:coreProperties>
</file>